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Lst>
  <p:sldSz cx="18288000" cy="10287000"/>
  <p:notesSz cx="6858000" cy="9144000"/>
  <p:embeddedFontLst>
    <p:embeddedFont>
      <p:font typeface="Hitchcut"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Roboto Condensed" charset="1" panose="02000000000000000000"/>
      <p:regular r:id="rId11"/>
    </p:embeddedFont>
    <p:embeddedFont>
      <p:font typeface="Roboto Condensed Bold" charset="1" panose="02000000000000000000"/>
      <p:regular r:id="rId12"/>
    </p:embeddedFont>
    <p:embeddedFont>
      <p:font typeface="Roboto Condensed Italics" charset="1" panose="02000000000000000000"/>
      <p:regular r:id="rId13"/>
    </p:embeddedFont>
    <p:embeddedFont>
      <p:font typeface="Roboto Condensed Bold Italics" charset="1" panose="020000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Open Sans Extra Bold" charset="1" panose="020B0906030804020204"/>
      <p:regular r:id="rId19"/>
    </p:embeddedFont>
    <p:embeddedFont>
      <p:font typeface="Open Sans Extra Bold Italics" charset="1" panose="020B0906030804020204"/>
      <p:regular r:id="rId20"/>
    </p:embeddedFont>
    <p:embeddedFont>
      <p:font typeface="Buffalo" charset="1" panose="00000500000000000000"/>
      <p:regular r:id="rId21"/>
    </p:embeddedFont>
    <p:embeddedFont>
      <p:font typeface="Blueberry" charset="1" panose="02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444" t="0" r="7444" b="0"/>
          <a:stretch>
            <a:fillRect/>
          </a:stretch>
        </p:blipFill>
        <p:spPr>
          <a:xfrm>
            <a:off x="0" y="0"/>
            <a:ext cx="18288000" cy="10287000"/>
          </a:xfrm>
          <a:prstGeom prst="rect">
            <a:avLst/>
          </a:prstGeom>
        </p:spPr>
      </p:pic>
      <p:grpSp>
        <p:nvGrpSpPr>
          <p:cNvPr name="Group 3" id="3"/>
          <p:cNvGrpSpPr/>
          <p:nvPr/>
        </p:nvGrpSpPr>
        <p:grpSpPr>
          <a:xfrm rot="1060987">
            <a:off x="8395022" y="-1603437"/>
            <a:ext cx="12247371" cy="15299036"/>
            <a:chOff x="0" y="0"/>
            <a:chExt cx="3225645" cy="4029376"/>
          </a:xfrm>
        </p:grpSpPr>
        <p:sp>
          <p:nvSpPr>
            <p:cNvPr name="Freeform 4" id="4"/>
            <p:cNvSpPr/>
            <p:nvPr/>
          </p:nvSpPr>
          <p:spPr>
            <a:xfrm>
              <a:off x="0" y="0"/>
              <a:ext cx="3225645" cy="4029376"/>
            </a:xfrm>
            <a:custGeom>
              <a:avLst/>
              <a:gdLst/>
              <a:ahLst/>
              <a:cxnLst/>
              <a:rect r="r" b="b" t="t" l="l"/>
              <a:pathLst>
                <a:path h="4029376" w="3225645">
                  <a:moveTo>
                    <a:pt x="0" y="0"/>
                  </a:moveTo>
                  <a:lnTo>
                    <a:pt x="3225645" y="0"/>
                  </a:lnTo>
                  <a:lnTo>
                    <a:pt x="3225645" y="4029376"/>
                  </a:lnTo>
                  <a:lnTo>
                    <a:pt x="0" y="4029376"/>
                  </a:lnTo>
                  <a:close/>
                </a:path>
              </a:pathLst>
            </a:custGeom>
            <a:solidFill>
              <a:srgbClr val="072227">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440310" y="4540887"/>
            <a:ext cx="9942900" cy="1505194"/>
          </a:xfrm>
          <a:prstGeom prst="rect">
            <a:avLst/>
          </a:prstGeom>
        </p:spPr>
        <p:txBody>
          <a:bodyPr anchor="t" rtlCol="false" tIns="0" lIns="0" bIns="0" rIns="0">
            <a:spAutoFit/>
          </a:bodyPr>
          <a:lstStyle/>
          <a:p>
            <a:pPr algn="ctr">
              <a:lnSpc>
                <a:spcPts val="5924"/>
              </a:lnSpc>
            </a:pPr>
            <a:r>
              <a:rPr lang="en-US" sz="5064">
                <a:solidFill>
                  <a:srgbClr val="3DEDE8"/>
                </a:solidFill>
                <a:latin typeface="Roboto Condensed Bold"/>
              </a:rPr>
              <a:t>PUBLIC CRIME DETECTION SYSTEM FOR COMMONERS IN INDIA</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85921">
            <a:off x="1811542" y="4050978"/>
            <a:ext cx="13559562" cy="542382"/>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1190053" y="-400110"/>
            <a:ext cx="7561508" cy="5198537"/>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411760" y="8542647"/>
            <a:ext cx="5711110" cy="1620528"/>
          </a:xfrm>
          <a:prstGeom prst="rect">
            <a:avLst/>
          </a:prstGeom>
        </p:spPr>
      </p:pic>
      <p:sp>
        <p:nvSpPr>
          <p:cNvPr name="TextBox 10" id="10"/>
          <p:cNvSpPr txBox="true"/>
          <p:nvPr/>
        </p:nvSpPr>
        <p:spPr>
          <a:xfrm rot="0">
            <a:off x="9200443" y="6496275"/>
            <a:ext cx="8700597" cy="1082654"/>
          </a:xfrm>
          <a:prstGeom prst="rect">
            <a:avLst/>
          </a:prstGeom>
        </p:spPr>
        <p:txBody>
          <a:bodyPr anchor="t" rtlCol="false" tIns="0" lIns="0" bIns="0" rIns="0">
            <a:spAutoFit/>
          </a:bodyPr>
          <a:lstStyle/>
          <a:p>
            <a:pPr algn="ctr">
              <a:lnSpc>
                <a:spcPts val="8437"/>
              </a:lnSpc>
            </a:pPr>
            <a:r>
              <a:rPr lang="en-US" sz="7211">
                <a:solidFill>
                  <a:srgbClr val="AEFEFF"/>
                </a:solidFill>
                <a:latin typeface="Roboto Condensed Bold"/>
              </a:rPr>
              <a:t>PROJECT PROPOSAL</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5226284" cy="8564785"/>
        </p:xfrm>
        <a:graphic>
          <a:graphicData uri="http://schemas.openxmlformats.org/drawingml/2006/table">
            <a:tbl>
              <a:tblPr/>
              <a:tblGrid>
                <a:gridCol w="868091"/>
                <a:gridCol w="4786064"/>
                <a:gridCol w="4786064"/>
                <a:gridCol w="4786064"/>
              </a:tblGrid>
              <a:tr h="761322">
                <a:tc>
                  <a:txBody>
                    <a:bodyPr anchor="t" rtlCol="false"/>
                    <a:lstStyle/>
                    <a:p>
                      <a:pPr algn="l">
                        <a:defRPr/>
                      </a:pPr>
                      <a:r>
                        <a:rPr lang="en-US" sz="3049">
                          <a:solidFill>
                            <a:srgbClr val="FFFFFF"/>
                          </a:solidFill>
                          <a:latin typeface="Roboto Condensed"/>
                        </a:rPr>
                        <a:t>S.NO</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FF1616"/>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3050">
                          <a:solidFill>
                            <a:srgbClr val="FFFFFF"/>
                          </a:solidFill>
                          <a:latin typeface="Roboto Condensed"/>
                        </a:rPr>
                        <a:t>TITLE</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FF1616"/>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3050">
                          <a:solidFill>
                            <a:srgbClr val="FFFFFF"/>
                          </a:solidFill>
                          <a:latin typeface="Roboto Condensed"/>
                        </a:rPr>
                        <a:t>AUTHOR</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FF1616"/>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3050">
                          <a:solidFill>
                            <a:srgbClr val="FFFFFF"/>
                          </a:solidFill>
                          <a:latin typeface="Roboto Condensed"/>
                        </a:rPr>
                        <a:t>PROPOSAL</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FF1616"/>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r h="1735476">
                <a:tc>
                  <a:txBody>
                    <a:bodyPr anchor="t" rtlCol="false"/>
                    <a:lstStyle/>
                    <a:p>
                      <a:pPr algn="l">
                        <a:defRPr/>
                      </a:pPr>
                      <a:r>
                        <a:rPr lang="en-US" sz="4050">
                          <a:solidFill>
                            <a:srgbClr val="FFFFFF"/>
                          </a:solidFill>
                          <a:latin typeface="Roboto Condensed"/>
                        </a:rPr>
                        <a:t>1.</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549">
                          <a:solidFill>
                            <a:srgbClr val="FFFFFF"/>
                          </a:solidFill>
                          <a:latin typeface="Roboto Condensed"/>
                        </a:rPr>
                        <a:t>A Survey on Crime Occurrence Detection and prediction Techniques,</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749">
                          <a:solidFill>
                            <a:srgbClr val="FFFFFF"/>
                          </a:solidFill>
                          <a:latin typeface="Roboto Condensed"/>
                        </a:rPr>
                        <a:t>Shruti S.Gosavi, Shraddha S. Kavathekar,</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349">
                          <a:solidFill>
                            <a:srgbClr val="FFFFFF"/>
                          </a:solidFill>
                          <a:latin typeface="Roboto Condensed Bold"/>
                        </a:rPr>
                        <a:t>predicting crime hotspots is a very important task also applying post-processing will help in lowering the rate of crimes</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r h="1677699">
                <a:tc>
                  <a:txBody>
                    <a:bodyPr anchor="t" rtlCol="false"/>
                    <a:lstStyle/>
                    <a:p>
                      <a:pPr algn="l">
                        <a:defRPr/>
                      </a:pPr>
                      <a:r>
                        <a:rPr lang="en-US" sz="3949">
                          <a:solidFill>
                            <a:srgbClr val="FFFFFF"/>
                          </a:solidFill>
                          <a:latin typeface="Roboto Condensed"/>
                        </a:rPr>
                        <a:t>2.</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549">
                          <a:solidFill>
                            <a:srgbClr val="FFFFFF"/>
                          </a:solidFill>
                          <a:latin typeface="Roboto Condensed"/>
                        </a:rPr>
                        <a:t>Analysis for crime prevention using ICT,</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249">
                          <a:solidFill>
                            <a:srgbClr val="FFFFFF"/>
                          </a:solidFill>
                          <a:latin typeface="Roboto Condensed"/>
                        </a:rPr>
                        <a:t>Yulihño Ochante-Huamaccto, Francis Robles-Delgado, Michael Cabanillas-Carbonell</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349">
                          <a:solidFill>
                            <a:srgbClr val="FFFFFF"/>
                          </a:solidFill>
                          <a:latin typeface="Roboto Condensed Bold"/>
                        </a:rPr>
                        <a:t>a systemic analysis was carried out to determine the importance of how to prevent crime using new information technologies</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r h="1624153">
                <a:tc>
                  <a:txBody>
                    <a:bodyPr anchor="t" rtlCol="false"/>
                    <a:lstStyle/>
                    <a:p>
                      <a:pPr algn="l">
                        <a:defRPr/>
                      </a:pPr>
                      <a:r>
                        <a:rPr lang="en-US" sz="3849">
                          <a:solidFill>
                            <a:srgbClr val="FFFFFF"/>
                          </a:solidFill>
                          <a:latin typeface="Roboto Condensed"/>
                        </a:rPr>
                        <a:t>3.</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349">
                          <a:solidFill>
                            <a:srgbClr val="FFFFFF"/>
                          </a:solidFill>
                          <a:latin typeface="Roboto Condensed"/>
                        </a:rPr>
                        <a:t>Theoretical and Empirical Analysis of Crime Data,</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149">
                          <a:solidFill>
                            <a:srgbClr val="FFFFFF"/>
                          </a:solidFill>
                          <a:latin typeface="Roboto Condensed"/>
                        </a:rPr>
                        <a:t>Manisha Mudgal, Deepika Punj and Anuradha Pillai,</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149">
                          <a:solidFill>
                            <a:srgbClr val="FFFFFF"/>
                          </a:solidFill>
                          <a:latin typeface="Roboto Condensed Bold"/>
                        </a:rPr>
                        <a:t>This paper describes the summary of the different methods and techniques used to identify, analyze and predict upcoming and present crimes.</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r h="1480348">
                <a:tc>
                  <a:txBody>
                    <a:bodyPr anchor="t" rtlCol="false"/>
                    <a:lstStyle/>
                    <a:p>
                      <a:pPr algn="l">
                        <a:defRPr/>
                      </a:pPr>
                      <a:r>
                        <a:rPr lang="en-US" sz="3949">
                          <a:solidFill>
                            <a:srgbClr val="FFFFFF"/>
                          </a:solidFill>
                          <a:latin typeface="Roboto Condensed"/>
                        </a:rPr>
                        <a:t>4.</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349">
                          <a:solidFill>
                            <a:srgbClr val="FFFFFF"/>
                          </a:solidFill>
                          <a:latin typeface="Roboto Condensed"/>
                        </a:rPr>
                        <a:t>Crime prediction and intrusion detection with iot and machine learning,</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149">
                          <a:solidFill>
                            <a:srgbClr val="FFFFFF"/>
                          </a:solidFill>
                          <a:latin typeface="Roboto Condensed"/>
                        </a:rPr>
                        <a:t>Anirudh Kumar Tiwari Prof.(Dr.) Bhavana Narain</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1949">
                          <a:solidFill>
                            <a:srgbClr val="FFFFFF"/>
                          </a:solidFill>
                          <a:latin typeface="Roboto Condensed Bold"/>
                        </a:rPr>
                        <a:t>We have taken a condition that if any person is going somewhere and after seeing an accident, when the photo of that accident is taken then automatically it will be sent to nearest police Station.</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r h="1285788">
                <a:tc>
                  <a:txBody>
                    <a:bodyPr anchor="t" rtlCol="false"/>
                    <a:lstStyle/>
                    <a:p>
                      <a:pPr algn="l">
                        <a:defRPr/>
                      </a:pPr>
                      <a:r>
                        <a:rPr lang="en-US" sz="4049">
                          <a:solidFill>
                            <a:srgbClr val="FFFFFF"/>
                          </a:solidFill>
                          <a:latin typeface="Roboto Condensed"/>
                        </a:rPr>
                        <a:t>5.</a:t>
                      </a:r>
                      <a:endParaRPr lang="en-US" sz="1100"/>
                    </a:p>
                  </a:txBody>
                  <a:tcPr>
                    <a:lnL cmpd="sng" algn="ctr" cap="flat" w="15861">
                      <a:solidFill>
                        <a:srgbClr val="FF1616"/>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1749">
                          <a:solidFill>
                            <a:srgbClr val="FFFFFF"/>
                          </a:solidFill>
                          <a:latin typeface="Roboto Condensed"/>
                        </a:rPr>
                        <a:t>Crime Detection Technique Using Data Mining and K-Means,</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1849">
                          <a:solidFill>
                            <a:srgbClr val="FFFFFF"/>
                          </a:solidFill>
                          <a:latin typeface="Roboto Condensed"/>
                        </a:rPr>
                        <a:t>Khushabu A. Bokde, Tiksha P. Kakade, Dnyaneshwari S. Tumsare</a:t>
                      </a:r>
                      <a:endParaRPr lang="en-US" sz="1100"/>
                    </a:p>
                  </a:txBody>
                  <a:tcPr>
                    <a:lnL cmpd="sng" algn="ctr" cap="flat" w="15861">
                      <a:solidFill>
                        <a:srgbClr val="3DEDE8"/>
                      </a:solidFill>
                      <a:prstDash val="solid"/>
                      <a:round/>
                      <a:headEnd type="none" w="med" len="med"/>
                      <a:tailEnd type="none" w="med" len="med"/>
                    </a:lnL>
                    <a:lnR cmpd="sng" algn="ctr" cap="flat" w="15861">
                      <a:solidFill>
                        <a:srgbClr val="3DEDE8"/>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c>
                  <a:txBody>
                    <a:bodyPr anchor="t" rtlCol="false"/>
                    <a:lstStyle/>
                    <a:p>
                      <a:pPr algn="l">
                        <a:defRPr/>
                      </a:pPr>
                      <a:r>
                        <a:rPr lang="en-US" sz="2149">
                          <a:solidFill>
                            <a:srgbClr val="FFFFFF"/>
                          </a:solidFill>
                          <a:latin typeface="Roboto Condensed Bold"/>
                        </a:rPr>
                        <a:t>The main objective of this paper is to classify clustered crimes based on occurrence frequency during different years</a:t>
                      </a:r>
                      <a:endParaRPr lang="en-US" sz="1100"/>
                    </a:p>
                  </a:txBody>
                  <a:tcPr>
                    <a:lnL cmpd="sng" algn="ctr" cap="flat" w="15861">
                      <a:solidFill>
                        <a:srgbClr val="3DEDE8"/>
                      </a:solidFill>
                      <a:prstDash val="solid"/>
                      <a:round/>
                      <a:headEnd type="none" w="med" len="med"/>
                      <a:tailEnd type="none" w="med" len="med"/>
                    </a:lnL>
                    <a:lnR cmpd="sng" algn="ctr" cap="flat" w="15861">
                      <a:solidFill>
                        <a:srgbClr val="FF1616"/>
                      </a:solidFill>
                      <a:prstDash val="solid"/>
                      <a:round/>
                      <a:headEnd type="none" w="med" len="med"/>
                      <a:tailEnd type="none" w="med" len="med"/>
                    </a:lnR>
                    <a:lnT cmpd="sng" algn="ctr" cap="flat" w="15861">
                      <a:solidFill>
                        <a:srgbClr val="3DEDE8"/>
                      </a:solidFill>
                      <a:prstDash val="solid"/>
                      <a:round/>
                      <a:headEnd type="none" w="med" len="med"/>
                      <a:tailEnd type="none" w="med" len="med"/>
                    </a:lnT>
                    <a:lnB cmpd="sng" algn="ctr" cap="flat" w="15861">
                      <a:solidFill>
                        <a:srgbClr val="3DEDE8"/>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94725"/>
        </p:xfrm>
        <a:graphic>
          <a:graphicData uri="http://schemas.openxmlformats.org/drawingml/2006/table">
            <a:tbl>
              <a:tblPr/>
              <a:tblGrid>
                <a:gridCol w="1173707"/>
                <a:gridCol w="5704764"/>
                <a:gridCol w="5704764"/>
                <a:gridCol w="5704764"/>
              </a:tblGrid>
              <a:tr h="996505">
                <a:tc>
                  <a:txBody>
                    <a:bodyPr anchor="t" rtlCol="false"/>
                    <a:lstStyle/>
                    <a:p>
                      <a:pPr algn="l">
                        <a:defRPr/>
                      </a:pPr>
                      <a:r>
                        <a:rPr lang="en-US" sz="2999">
                          <a:solidFill>
                            <a:srgbClr val="FFFFFF"/>
                          </a:solidFill>
                          <a:latin typeface="Roboto Condensed"/>
                        </a:rPr>
                        <a:t>S.NO</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FF161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999">
                          <a:solidFill>
                            <a:srgbClr val="FFFFFF"/>
                          </a:solidFill>
                          <a:latin typeface="Roboto Condensed"/>
                        </a:rPr>
                        <a:t>TITLE</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FF161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999">
                          <a:solidFill>
                            <a:srgbClr val="FFFFFF"/>
                          </a:solidFill>
                          <a:latin typeface="Roboto Condensed"/>
                        </a:rPr>
                        <a:t>AUTHOR</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FF161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999">
                          <a:solidFill>
                            <a:srgbClr val="FFFFFF"/>
                          </a:solidFill>
                          <a:latin typeface="Roboto Condensed"/>
                        </a:rPr>
                        <a:t>PROPOSAL</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FF161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r>
              <a:tr h="1630939">
                <a:tc>
                  <a:txBody>
                    <a:bodyPr anchor="t" rtlCol="false"/>
                    <a:lstStyle/>
                    <a:p>
                      <a:pPr algn="l">
                        <a:defRPr/>
                      </a:pPr>
                      <a:r>
                        <a:rPr lang="en-US" sz="3099">
                          <a:solidFill>
                            <a:srgbClr val="FFFFFF"/>
                          </a:solidFill>
                          <a:latin typeface="Roboto Condensed"/>
                        </a:rPr>
                        <a:t>1.</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Criminal face detection system,</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shiva tamrkar</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199">
                          <a:solidFill>
                            <a:srgbClr val="FFFFFF"/>
                          </a:solidFill>
                          <a:latin typeface="Roboto Condensed"/>
                        </a:rPr>
                        <a:t>This project aims to build a automated Criminal Face Detection system by levering the human ability to recall minute facial details</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r>
              <a:tr h="2015369">
                <a:tc>
                  <a:txBody>
                    <a:bodyPr anchor="t" rtlCol="false"/>
                    <a:lstStyle/>
                    <a:p>
                      <a:pPr algn="l">
                        <a:defRPr/>
                      </a:pPr>
                      <a:r>
                        <a:rPr lang="en-US" sz="3099">
                          <a:solidFill>
                            <a:srgbClr val="FFFFFF"/>
                          </a:solidFill>
                          <a:latin typeface="Roboto Condensed"/>
                        </a:rPr>
                        <a:t>2.</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Empirical Analysis for Crime Prediction and Forecasting</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Wajiha safat , Sohail asghar, Saira andleeb gillani</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199">
                          <a:solidFill>
                            <a:srgbClr val="FFFFFF"/>
                          </a:solidFill>
                          <a:latin typeface="Roboto Condensed"/>
                        </a:rPr>
                        <a:t>Despite considerable research efforts, yet there is a need to have a better predictive algorithm, which direct police patrols toward criminal activities.</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r>
              <a:tr h="1623757">
                <a:tc>
                  <a:txBody>
                    <a:bodyPr anchor="t" rtlCol="false"/>
                    <a:lstStyle/>
                    <a:p>
                      <a:pPr algn="l">
                        <a:defRPr/>
                      </a:pPr>
                      <a:r>
                        <a:rPr lang="en-US" sz="3099">
                          <a:solidFill>
                            <a:srgbClr val="FFFFFF"/>
                          </a:solidFill>
                          <a:latin typeface="Roboto Condensed"/>
                        </a:rPr>
                        <a:t>3.</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Survey on crime analysis and prediction using data mining techniques</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H. Benjamin Fredrick David and A. Suruliandi</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199">
                          <a:solidFill>
                            <a:srgbClr val="FFFFFF"/>
                          </a:solidFill>
                          <a:latin typeface="Roboto Condensed"/>
                        </a:rPr>
                        <a:t>Many approaches for analysis and prediction in data mining had been performed. But, many few efforts has made in the criminology field.</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r>
              <a:tr h="2015369">
                <a:tc>
                  <a:txBody>
                    <a:bodyPr anchor="t" rtlCol="false"/>
                    <a:lstStyle/>
                    <a:p>
                      <a:pPr algn="l">
                        <a:defRPr/>
                      </a:pPr>
                      <a:r>
                        <a:rPr lang="en-US" sz="3099">
                          <a:solidFill>
                            <a:srgbClr val="FFFFFF"/>
                          </a:solidFill>
                          <a:latin typeface="Roboto Condensed"/>
                        </a:rPr>
                        <a:t>4.</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survey on video surveillance crime activity recognition</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K Kishore Kumar</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c>
                  <a:txBody>
                    <a:bodyPr anchor="t" rtlCol="false"/>
                    <a:lstStyle/>
                    <a:p>
                      <a:pPr algn="l">
                        <a:defRPr/>
                      </a:pPr>
                      <a:r>
                        <a:rPr lang="en-US" sz="2199">
                          <a:solidFill>
                            <a:srgbClr val="FFFFFF"/>
                          </a:solidFill>
                          <a:latin typeface="Roboto Condensed"/>
                        </a:rPr>
                        <a:t>This survey is useful to improve the crime detection techniques using video surveillance. Moreover, it is a useful tool to gather information</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5CE1E6"/>
                      </a:solidFill>
                      <a:prstDash val="solid"/>
                      <a:round/>
                      <a:headEnd type="none" w="med" len="med"/>
                      <a:tailEnd type="none" w="med" len="med"/>
                    </a:lnB>
                  </a:tcPr>
                </a:tc>
              </a:tr>
              <a:tr h="2012787">
                <a:tc>
                  <a:txBody>
                    <a:bodyPr anchor="t" rtlCol="false"/>
                    <a:lstStyle/>
                    <a:p>
                      <a:pPr algn="l">
                        <a:defRPr/>
                      </a:pPr>
                      <a:r>
                        <a:rPr lang="en-US" sz="3099">
                          <a:solidFill>
                            <a:srgbClr val="FFFFFF"/>
                          </a:solidFill>
                          <a:latin typeface="Roboto Condensed"/>
                        </a:rPr>
                        <a:t>5.</a:t>
                      </a:r>
                      <a:endParaRPr lang="en-US" sz="1100"/>
                    </a:p>
                  </a:txBody>
                  <a:tcPr>
                    <a:lnL cmpd="sng" algn="ctr" cap="flat" w="28575">
                      <a:solidFill>
                        <a:srgbClr val="FF161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FF161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Literature Survey on Criminal Identification</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FF1616"/>
                      </a:solidFill>
                      <a:prstDash val="solid"/>
                      <a:round/>
                      <a:headEnd type="none" w="med" len="med"/>
                      <a:tailEnd type="none" w="med" len="med"/>
                    </a:lnB>
                  </a:tcPr>
                </a:tc>
                <a:tc>
                  <a:txBody>
                    <a:bodyPr anchor="t" rtlCol="false"/>
                    <a:lstStyle/>
                    <a:p>
                      <a:pPr algn="l">
                        <a:defRPr/>
                      </a:pPr>
                      <a:r>
                        <a:rPr lang="en-US" sz="2299">
                          <a:solidFill>
                            <a:srgbClr val="FFFFFF"/>
                          </a:solidFill>
                          <a:latin typeface="Roboto Condensed"/>
                        </a:rPr>
                        <a:t>Akshay Rathod, , Rushikesh Sawant, Ashish Choudhary</a:t>
                      </a:r>
                      <a:endParaRPr lang="en-US" sz="1100"/>
                    </a:p>
                  </a:txBody>
                  <a:tcPr>
                    <a:lnL cmpd="sng" algn="ctr" cap="flat" w="28575">
                      <a:solidFill>
                        <a:srgbClr val="5CE1E6"/>
                      </a:solidFill>
                      <a:prstDash val="solid"/>
                      <a:round/>
                      <a:headEnd type="none" w="med" len="med"/>
                      <a:tailEnd type="none" w="med" len="med"/>
                    </a:lnL>
                    <a:lnR cmpd="sng" algn="ctr" cap="flat" w="28575">
                      <a:solidFill>
                        <a:srgbClr val="5CE1E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FF1616"/>
                      </a:solidFill>
                      <a:prstDash val="solid"/>
                      <a:round/>
                      <a:headEnd type="none" w="med" len="med"/>
                      <a:tailEnd type="none" w="med" len="med"/>
                    </a:lnB>
                  </a:tcPr>
                </a:tc>
                <a:tc>
                  <a:txBody>
                    <a:bodyPr anchor="t" rtlCol="false"/>
                    <a:lstStyle/>
                    <a:p>
                      <a:pPr algn="l">
                        <a:defRPr/>
                      </a:pPr>
                      <a:r>
                        <a:rPr lang="en-US" sz="2199">
                          <a:solidFill>
                            <a:srgbClr val="FFFFFF"/>
                          </a:solidFill>
                          <a:latin typeface="Roboto Condensed"/>
                        </a:rPr>
                        <a:t>In this paper, literature survey of crime analysis using DBSCAN clustering on crime dataset is done.</a:t>
                      </a:r>
                      <a:endParaRPr lang="en-US" sz="1100"/>
                    </a:p>
                  </a:txBody>
                  <a:tcPr>
                    <a:lnL cmpd="sng" algn="ctr" cap="flat" w="28575">
                      <a:solidFill>
                        <a:srgbClr val="5CE1E6"/>
                      </a:solidFill>
                      <a:prstDash val="solid"/>
                      <a:round/>
                      <a:headEnd type="none" w="med" len="med"/>
                      <a:tailEnd type="none" w="med" len="med"/>
                    </a:lnL>
                    <a:lnR cmpd="sng" algn="ctr" cap="flat" w="28575">
                      <a:solidFill>
                        <a:srgbClr val="FF1616"/>
                      </a:solidFill>
                      <a:prstDash val="solid"/>
                      <a:round/>
                      <a:headEnd type="none" w="med" len="med"/>
                      <a:tailEnd type="none" w="med" len="med"/>
                    </a:lnR>
                    <a:lnT cmpd="sng" algn="ctr" cap="flat" w="28575">
                      <a:solidFill>
                        <a:srgbClr val="5CE1E6"/>
                      </a:solidFill>
                      <a:prstDash val="solid"/>
                      <a:round/>
                      <a:headEnd type="none" w="med" len="med"/>
                      <a:tailEnd type="none" w="med" len="med"/>
                    </a:lnT>
                    <a:lnB cmpd="sng" algn="ctr" cap="flat" w="28575">
                      <a:solidFill>
                        <a:srgbClr val="FF1616"/>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3</a:t>
            </a:r>
          </a:p>
        </p:txBody>
      </p:sp>
      <p:sp>
        <p:nvSpPr>
          <p:cNvPr name="TextBox 5" id="5"/>
          <p:cNvSpPr txBox="true"/>
          <p:nvPr/>
        </p:nvSpPr>
        <p:spPr>
          <a:xfrm rot="0">
            <a:off x="2145515" y="6401019"/>
            <a:ext cx="13302463" cy="599960"/>
          </a:xfrm>
          <a:prstGeom prst="rect">
            <a:avLst/>
          </a:prstGeom>
        </p:spPr>
        <p:txBody>
          <a:bodyPr anchor="t" rtlCol="false" tIns="0" lIns="0" bIns="0" rIns="0">
            <a:spAutoFit/>
          </a:bodyPr>
          <a:lstStyle/>
          <a:p>
            <a:pPr algn="ctr">
              <a:lnSpc>
                <a:spcPts val="4782"/>
              </a:lnSpc>
            </a:pPr>
            <a:r>
              <a:rPr lang="en-US" sz="4087">
                <a:solidFill>
                  <a:srgbClr val="FFFFFF"/>
                </a:solidFill>
                <a:latin typeface="Blueberry"/>
              </a:rPr>
              <a:t>SYSTEM ANALYSIS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sp>
        <p:nvSpPr>
          <p:cNvPr name="TextBox 9" id="9"/>
          <p:cNvSpPr txBox="true"/>
          <p:nvPr/>
        </p:nvSpPr>
        <p:spPr>
          <a:xfrm rot="0">
            <a:off x="7397445" y="3497732"/>
            <a:ext cx="10549566" cy="5736754"/>
          </a:xfrm>
          <a:prstGeom prst="rect">
            <a:avLst/>
          </a:prstGeom>
        </p:spPr>
        <p:txBody>
          <a:bodyPr anchor="t" rtlCol="false" tIns="0" lIns="0" bIns="0" rIns="0">
            <a:spAutoFit/>
          </a:bodyPr>
          <a:lstStyle/>
          <a:p>
            <a:pPr>
              <a:lnSpc>
                <a:spcPts val="3755"/>
              </a:lnSpc>
            </a:pPr>
            <a:r>
              <a:rPr lang="en-US" sz="3209">
                <a:solidFill>
                  <a:srgbClr val="FFFFFF"/>
                </a:solidFill>
                <a:latin typeface="Roboto Condensed"/>
              </a:rPr>
              <a:t>It is evident from the research of the existing systems that there is a need for advanced and most feasible version for the crime detection system. The solutions which are currently available may provide a wide area of knowledge and satisfy the urgent needs of people. It’s to be believed that the current technologies have multiple tech solutions enabled which can be challenging . Python has been proven to implement latest technologies with the help of modules such as OpenCV for crime detection. Python’s easy to understand code complexity and inbuilt modules makes it a feasible choice for programmers. Imbibing the likes of HTML,CSS &amp; BOOTSTRAP, provides users a platform for accessing our application using website.</a:t>
            </a:r>
          </a:p>
        </p:txBody>
      </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4807132"/>
            <a:ext cx="4114800" cy="4114800"/>
          </a:xfrm>
          <a:prstGeom prst="rect">
            <a:avLst/>
          </a:prstGeom>
        </p:spPr>
      </p:pic>
      <p:sp>
        <p:nvSpPr>
          <p:cNvPr name="TextBox 11" id="11"/>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Bold"/>
              </a:rPr>
              <a:t>SYSTEM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548022" y="5143500"/>
            <a:ext cx="3594549" cy="3594549"/>
          </a:xfrm>
          <a:prstGeom prst="rect">
            <a:avLst/>
          </a:prstGeom>
        </p:spPr>
      </p:pic>
      <p:sp>
        <p:nvSpPr>
          <p:cNvPr name="TextBox 10" id="10"/>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Bold"/>
              </a:rPr>
              <a:t>Advantages</a:t>
            </a:r>
          </a:p>
        </p:txBody>
      </p:sp>
      <p:sp>
        <p:nvSpPr>
          <p:cNvPr name="TextBox 11" id="11"/>
          <p:cNvSpPr txBox="true"/>
          <p:nvPr/>
        </p:nvSpPr>
        <p:spPr>
          <a:xfrm rot="0">
            <a:off x="8156809" y="4549533"/>
            <a:ext cx="9612177" cy="3816501"/>
          </a:xfrm>
          <a:prstGeom prst="rect">
            <a:avLst/>
          </a:prstGeom>
        </p:spPr>
        <p:txBody>
          <a:bodyPr anchor="t" rtlCol="false" tIns="0" lIns="0" bIns="0" rIns="0">
            <a:spAutoFit/>
          </a:bodyPr>
          <a:lstStyle/>
          <a:p>
            <a:pPr marL="781313" indent="-390656" lvl="1">
              <a:lnSpc>
                <a:spcPts val="5066"/>
              </a:lnSpc>
              <a:buFont typeface="Arial"/>
              <a:buChar char="•"/>
            </a:pPr>
            <a:r>
              <a:rPr lang="en-US" sz="3618">
                <a:solidFill>
                  <a:srgbClr val="FFFFFF"/>
                </a:solidFill>
                <a:latin typeface="Roboto Condensed"/>
              </a:rPr>
              <a:t>Enabling the project with Python improves Productivity and increases Versatility</a:t>
            </a:r>
          </a:p>
          <a:p>
            <a:pPr marL="781313" indent="-390656" lvl="1">
              <a:lnSpc>
                <a:spcPts val="5066"/>
              </a:lnSpc>
              <a:buFont typeface="Arial"/>
              <a:buChar char="•"/>
            </a:pPr>
            <a:r>
              <a:rPr lang="en-US" sz="3618">
                <a:solidFill>
                  <a:srgbClr val="FFFFFF"/>
                </a:solidFill>
                <a:latin typeface="Roboto Condensed"/>
              </a:rPr>
              <a:t>ADABOOST algorithm reduces the time complexity of the process.</a:t>
            </a:r>
          </a:p>
          <a:p>
            <a:pPr marL="781313" indent="-390656" lvl="1">
              <a:lnSpc>
                <a:spcPts val="5066"/>
              </a:lnSpc>
              <a:buFont typeface="Arial"/>
              <a:buChar char="•"/>
            </a:pPr>
            <a:r>
              <a:rPr lang="en-US" sz="3618">
                <a:solidFill>
                  <a:srgbClr val="FFFFFF"/>
                </a:solidFill>
                <a:latin typeface="Roboto Condensed"/>
              </a:rPr>
              <a:t>Highly accurate</a:t>
            </a:r>
          </a:p>
          <a:p>
            <a:pPr marL="781313" indent="-390656" lvl="1">
              <a:lnSpc>
                <a:spcPts val="5066"/>
              </a:lnSpc>
              <a:buFont typeface="Arial"/>
              <a:buChar char="•"/>
            </a:pPr>
            <a:r>
              <a:rPr lang="en-US" sz="3618">
                <a:solidFill>
                  <a:srgbClr val="FFFFFF"/>
                </a:solidFill>
                <a:latin typeface="Roboto Condensed"/>
              </a:rPr>
              <a:t>Provides high security with alarms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4</a:t>
            </a:r>
          </a:p>
        </p:txBody>
      </p:sp>
      <p:sp>
        <p:nvSpPr>
          <p:cNvPr name="TextBox 5" id="5"/>
          <p:cNvSpPr txBox="true"/>
          <p:nvPr/>
        </p:nvSpPr>
        <p:spPr>
          <a:xfrm rot="0">
            <a:off x="2170478" y="6086065"/>
            <a:ext cx="13536642" cy="610858"/>
          </a:xfrm>
          <a:prstGeom prst="rect">
            <a:avLst/>
          </a:prstGeom>
        </p:spPr>
        <p:txBody>
          <a:bodyPr anchor="t" rtlCol="false" tIns="0" lIns="0" bIns="0" rIns="0">
            <a:spAutoFit/>
          </a:bodyPr>
          <a:lstStyle/>
          <a:p>
            <a:pPr algn="ctr">
              <a:lnSpc>
                <a:spcPts val="4866"/>
              </a:lnSpc>
            </a:pPr>
            <a:r>
              <a:rPr lang="en-US" sz="4159">
                <a:solidFill>
                  <a:srgbClr val="FFFFFF"/>
                </a:solidFill>
                <a:latin typeface="Blueberry"/>
              </a:rPr>
              <a:t>SYSTEM REQUIREMENTS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4992607" cy="167876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220575"/>
            <a:ext cx="4992607" cy="167876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413689"/>
            <a:ext cx="4992607" cy="1678764"/>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06803"/>
            <a:ext cx="4992607" cy="167876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9210" y="1355682"/>
            <a:ext cx="1116182" cy="998983"/>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7919" y="3622611"/>
            <a:ext cx="917473" cy="102942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27919" y="5856797"/>
            <a:ext cx="917473" cy="88421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27919" y="8054478"/>
            <a:ext cx="917473" cy="960704"/>
          </a:xfrm>
          <a:prstGeom prst="rect">
            <a:avLst/>
          </a:prstGeom>
        </p:spPr>
      </p:pic>
      <p:grpSp>
        <p:nvGrpSpPr>
          <p:cNvPr name="Group 10" id="10"/>
          <p:cNvGrpSpPr/>
          <p:nvPr/>
        </p:nvGrpSpPr>
        <p:grpSpPr>
          <a:xfrm rot="0">
            <a:off x="15725500" y="-1396380"/>
            <a:ext cx="7703650" cy="13620139"/>
            <a:chOff x="0" y="0"/>
            <a:chExt cx="2028945" cy="3587197"/>
          </a:xfrm>
        </p:grpSpPr>
        <p:sp>
          <p:nvSpPr>
            <p:cNvPr name="Freeform 11" id="11"/>
            <p:cNvSpPr/>
            <p:nvPr/>
          </p:nvSpPr>
          <p:spPr>
            <a:xfrm>
              <a:off x="0" y="0"/>
              <a:ext cx="2028945" cy="3587197"/>
            </a:xfrm>
            <a:custGeom>
              <a:avLst/>
              <a:gdLst/>
              <a:ahLst/>
              <a:cxnLst/>
              <a:rect r="r" b="b" t="t" l="l"/>
              <a:pathLst>
                <a:path h="3587197" w="2028945">
                  <a:moveTo>
                    <a:pt x="0" y="0"/>
                  </a:moveTo>
                  <a:lnTo>
                    <a:pt x="2028945" y="0"/>
                  </a:lnTo>
                  <a:lnTo>
                    <a:pt x="2028945" y="3587197"/>
                  </a:lnTo>
                  <a:lnTo>
                    <a:pt x="0" y="3587197"/>
                  </a:lnTo>
                  <a:close/>
                </a:path>
              </a:pathLst>
            </a:custGeom>
            <a:solidFill>
              <a:srgbClr val="35858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rot="0">
            <a:off x="6021307" y="1858557"/>
            <a:ext cx="1179099" cy="0"/>
          </a:xfrm>
          <a:prstGeom prst="line">
            <a:avLst/>
          </a:prstGeom>
          <a:ln cap="flat" w="66675">
            <a:solidFill>
              <a:srgbClr val="AEFEFF"/>
            </a:solidFill>
            <a:prstDash val="solid"/>
            <a:headEnd type="none" len="sm" w="sm"/>
            <a:tailEnd type="oval" len="lg" w="lg"/>
          </a:ln>
        </p:spPr>
      </p:sp>
      <p:sp>
        <p:nvSpPr>
          <p:cNvPr name="AutoShape 14" id="14"/>
          <p:cNvSpPr/>
          <p:nvPr/>
        </p:nvSpPr>
        <p:spPr>
          <a:xfrm rot="0">
            <a:off x="6021307" y="4059957"/>
            <a:ext cx="1179099" cy="0"/>
          </a:xfrm>
          <a:prstGeom prst="line">
            <a:avLst/>
          </a:prstGeom>
          <a:ln cap="flat" w="66675">
            <a:solidFill>
              <a:srgbClr val="AEFEFF"/>
            </a:solidFill>
            <a:prstDash val="solid"/>
            <a:headEnd type="none" len="sm" w="sm"/>
            <a:tailEnd type="oval" len="lg" w="lg"/>
          </a:ln>
        </p:spPr>
      </p:sp>
      <p:sp>
        <p:nvSpPr>
          <p:cNvPr name="AutoShape 15" id="15"/>
          <p:cNvSpPr/>
          <p:nvPr/>
        </p:nvSpPr>
        <p:spPr>
          <a:xfrm rot="0">
            <a:off x="6021307" y="6298905"/>
            <a:ext cx="1179099" cy="0"/>
          </a:xfrm>
          <a:prstGeom prst="line">
            <a:avLst/>
          </a:prstGeom>
          <a:ln cap="flat" w="66675">
            <a:solidFill>
              <a:srgbClr val="AEFEFF"/>
            </a:solidFill>
            <a:prstDash val="solid"/>
            <a:headEnd type="none" len="sm" w="sm"/>
            <a:tailEnd type="oval" len="lg" w="lg"/>
          </a:ln>
        </p:spPr>
      </p:sp>
      <p:sp>
        <p:nvSpPr>
          <p:cNvPr name="AutoShape 16" id="16"/>
          <p:cNvSpPr/>
          <p:nvPr/>
        </p:nvSpPr>
        <p:spPr>
          <a:xfrm rot="0">
            <a:off x="6021307" y="8534830"/>
            <a:ext cx="1179099" cy="0"/>
          </a:xfrm>
          <a:prstGeom prst="line">
            <a:avLst/>
          </a:prstGeom>
          <a:ln cap="flat" w="66675">
            <a:solidFill>
              <a:srgbClr val="AEFEFF"/>
            </a:solidFill>
            <a:prstDash val="solid"/>
            <a:headEnd type="none" len="sm" w="sm"/>
            <a:tailEnd type="oval" len="lg" w="lg"/>
          </a:ln>
        </p:spPr>
      </p:sp>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400000">
            <a:off x="10542254" y="5013876"/>
            <a:ext cx="10445574" cy="417823"/>
          </a:xfrm>
          <a:prstGeom prst="rect">
            <a:avLst/>
          </a:prstGeom>
        </p:spPr>
      </p:pic>
      <p:sp>
        <p:nvSpPr>
          <p:cNvPr name="TextBox 18" id="18"/>
          <p:cNvSpPr txBox="true"/>
          <p:nvPr/>
        </p:nvSpPr>
        <p:spPr>
          <a:xfrm rot="0">
            <a:off x="2436149" y="1266528"/>
            <a:ext cx="3223207" cy="118681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Operating system</a:t>
            </a:r>
          </a:p>
        </p:txBody>
      </p:sp>
      <p:sp>
        <p:nvSpPr>
          <p:cNvPr name="TextBox 19" id="19"/>
          <p:cNvSpPr txBox="true"/>
          <p:nvPr/>
        </p:nvSpPr>
        <p:spPr>
          <a:xfrm rot="0">
            <a:off x="2545392" y="3766587"/>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Web browser</a:t>
            </a:r>
          </a:p>
        </p:txBody>
      </p:sp>
      <p:sp>
        <p:nvSpPr>
          <p:cNvPr name="TextBox 20" id="20"/>
          <p:cNvSpPr txBox="true"/>
          <p:nvPr/>
        </p:nvSpPr>
        <p:spPr>
          <a:xfrm rot="0">
            <a:off x="2545392" y="6005535"/>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Language(UI)</a:t>
            </a:r>
          </a:p>
        </p:txBody>
      </p:sp>
      <p:sp>
        <p:nvSpPr>
          <p:cNvPr name="TextBox 21" id="21"/>
          <p:cNvSpPr txBox="true"/>
          <p:nvPr/>
        </p:nvSpPr>
        <p:spPr>
          <a:xfrm rot="0">
            <a:off x="2545392" y="8241460"/>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Text editor</a:t>
            </a:r>
          </a:p>
        </p:txBody>
      </p:sp>
      <p:sp>
        <p:nvSpPr>
          <p:cNvPr name="TextBox 22" id="22"/>
          <p:cNvSpPr txBox="true"/>
          <p:nvPr/>
        </p:nvSpPr>
        <p:spPr>
          <a:xfrm rot="0">
            <a:off x="7562356" y="1552181"/>
            <a:ext cx="10653706" cy="537376"/>
          </a:xfrm>
          <a:prstGeom prst="rect">
            <a:avLst/>
          </a:prstGeom>
        </p:spPr>
        <p:txBody>
          <a:bodyPr anchor="t" rtlCol="false" tIns="0" lIns="0" bIns="0" rIns="0">
            <a:spAutoFit/>
          </a:bodyPr>
          <a:lstStyle/>
          <a:p>
            <a:pPr>
              <a:lnSpc>
                <a:spcPts val="4146"/>
              </a:lnSpc>
            </a:pPr>
            <a:r>
              <a:rPr lang="en-US" sz="3543">
                <a:solidFill>
                  <a:srgbClr val="FFFFFF"/>
                </a:solidFill>
                <a:latin typeface="Roboto Condensed"/>
              </a:rPr>
              <a:t>Windows 8,10,11</a:t>
            </a:r>
          </a:p>
        </p:txBody>
      </p:sp>
      <p:sp>
        <p:nvSpPr>
          <p:cNvPr name="TextBox 23" id="23"/>
          <p:cNvSpPr txBox="true"/>
          <p:nvPr/>
        </p:nvSpPr>
        <p:spPr>
          <a:xfrm rot="0">
            <a:off x="7562356" y="3757062"/>
            <a:ext cx="9277131" cy="527685"/>
          </a:xfrm>
          <a:prstGeom prst="rect">
            <a:avLst/>
          </a:prstGeom>
        </p:spPr>
        <p:txBody>
          <a:bodyPr anchor="t" rtlCol="false" tIns="0" lIns="0" bIns="0" rIns="0">
            <a:spAutoFit/>
          </a:bodyPr>
          <a:lstStyle/>
          <a:p>
            <a:pPr>
              <a:lnSpc>
                <a:spcPts val="4119"/>
              </a:lnSpc>
            </a:pPr>
            <a:r>
              <a:rPr lang="en-US" sz="3521">
                <a:solidFill>
                  <a:srgbClr val="FFFFFF"/>
                </a:solidFill>
                <a:latin typeface="Roboto Condensed"/>
              </a:rPr>
              <a:t>Google chrome/Firefox/Opera</a:t>
            </a:r>
          </a:p>
        </p:txBody>
      </p:sp>
      <p:sp>
        <p:nvSpPr>
          <p:cNvPr name="TextBox 24" id="24"/>
          <p:cNvSpPr txBox="true"/>
          <p:nvPr/>
        </p:nvSpPr>
        <p:spPr>
          <a:xfrm rot="0">
            <a:off x="7457581" y="6050034"/>
            <a:ext cx="8750706" cy="527766"/>
          </a:xfrm>
          <a:prstGeom prst="rect">
            <a:avLst/>
          </a:prstGeom>
        </p:spPr>
        <p:txBody>
          <a:bodyPr anchor="t" rtlCol="false" tIns="0" lIns="0" bIns="0" rIns="0">
            <a:spAutoFit/>
          </a:bodyPr>
          <a:lstStyle/>
          <a:p>
            <a:pPr>
              <a:lnSpc>
                <a:spcPts val="4120"/>
              </a:lnSpc>
            </a:pPr>
            <a:r>
              <a:rPr lang="en-US" sz="3521">
                <a:solidFill>
                  <a:srgbClr val="FFFFFF"/>
                </a:solidFill>
                <a:latin typeface="Roboto Condensed"/>
              </a:rPr>
              <a:t>HTML, CSS, JS, Bootstrap</a:t>
            </a:r>
          </a:p>
        </p:txBody>
      </p:sp>
      <p:sp>
        <p:nvSpPr>
          <p:cNvPr name="TextBox 25" id="25"/>
          <p:cNvSpPr txBox="true"/>
          <p:nvPr/>
        </p:nvSpPr>
        <p:spPr>
          <a:xfrm rot="0">
            <a:off x="7457581" y="8241460"/>
            <a:ext cx="7903982" cy="518160"/>
          </a:xfrm>
          <a:prstGeom prst="rect">
            <a:avLst/>
          </a:prstGeom>
        </p:spPr>
        <p:txBody>
          <a:bodyPr anchor="t" rtlCol="false" tIns="0" lIns="0" bIns="0" rIns="0">
            <a:spAutoFit/>
          </a:bodyPr>
          <a:lstStyle/>
          <a:p>
            <a:pPr>
              <a:lnSpc>
                <a:spcPts val="4094"/>
              </a:lnSpc>
            </a:pPr>
            <a:r>
              <a:rPr lang="en-US" sz="3499">
                <a:solidFill>
                  <a:srgbClr val="FFFFFF"/>
                </a:solidFill>
                <a:latin typeface="Roboto Condensed"/>
              </a:rPr>
              <a:t>Visual studio</a:t>
            </a:r>
          </a:p>
        </p:txBody>
      </p:sp>
      <p:sp>
        <p:nvSpPr>
          <p:cNvPr name="TextBox 26" id="26"/>
          <p:cNvSpPr txBox="true"/>
          <p:nvPr/>
        </p:nvSpPr>
        <p:spPr>
          <a:xfrm rot="5400000">
            <a:off x="12528312" y="4664584"/>
            <a:ext cx="8954465"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SYSTEM REQUIREMENTS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4992607" cy="167876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3220575"/>
            <a:ext cx="4992607" cy="167876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413689"/>
            <a:ext cx="4992607" cy="1678764"/>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606803"/>
            <a:ext cx="4992607" cy="167876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9210" y="1355682"/>
            <a:ext cx="1116182" cy="998983"/>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27919" y="3622611"/>
            <a:ext cx="917473" cy="102942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27919" y="5856797"/>
            <a:ext cx="917473" cy="88421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27919" y="8054478"/>
            <a:ext cx="917473" cy="960704"/>
          </a:xfrm>
          <a:prstGeom prst="rect">
            <a:avLst/>
          </a:prstGeom>
        </p:spPr>
      </p:pic>
      <p:grpSp>
        <p:nvGrpSpPr>
          <p:cNvPr name="Group 10" id="10"/>
          <p:cNvGrpSpPr/>
          <p:nvPr/>
        </p:nvGrpSpPr>
        <p:grpSpPr>
          <a:xfrm rot="0">
            <a:off x="15725500" y="-1396380"/>
            <a:ext cx="7703650" cy="13620139"/>
            <a:chOff x="0" y="0"/>
            <a:chExt cx="2028945" cy="3587197"/>
          </a:xfrm>
        </p:grpSpPr>
        <p:sp>
          <p:nvSpPr>
            <p:cNvPr name="Freeform 11" id="11"/>
            <p:cNvSpPr/>
            <p:nvPr/>
          </p:nvSpPr>
          <p:spPr>
            <a:xfrm>
              <a:off x="0" y="0"/>
              <a:ext cx="2028945" cy="3587197"/>
            </a:xfrm>
            <a:custGeom>
              <a:avLst/>
              <a:gdLst/>
              <a:ahLst/>
              <a:cxnLst/>
              <a:rect r="r" b="b" t="t" l="l"/>
              <a:pathLst>
                <a:path h="3587197" w="2028945">
                  <a:moveTo>
                    <a:pt x="0" y="0"/>
                  </a:moveTo>
                  <a:lnTo>
                    <a:pt x="2028945" y="0"/>
                  </a:lnTo>
                  <a:lnTo>
                    <a:pt x="2028945" y="3587197"/>
                  </a:lnTo>
                  <a:lnTo>
                    <a:pt x="0" y="3587197"/>
                  </a:lnTo>
                  <a:close/>
                </a:path>
              </a:pathLst>
            </a:custGeom>
            <a:solidFill>
              <a:srgbClr val="35858B"/>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rot="0">
            <a:off x="6021307" y="1858557"/>
            <a:ext cx="1179099" cy="0"/>
          </a:xfrm>
          <a:prstGeom prst="line">
            <a:avLst/>
          </a:prstGeom>
          <a:ln cap="flat" w="66675">
            <a:solidFill>
              <a:srgbClr val="AEFEFF"/>
            </a:solidFill>
            <a:prstDash val="solid"/>
            <a:headEnd type="none" len="sm" w="sm"/>
            <a:tailEnd type="oval" len="lg" w="lg"/>
          </a:ln>
        </p:spPr>
      </p:sp>
      <p:sp>
        <p:nvSpPr>
          <p:cNvPr name="AutoShape 14" id="14"/>
          <p:cNvSpPr/>
          <p:nvPr/>
        </p:nvSpPr>
        <p:spPr>
          <a:xfrm rot="0">
            <a:off x="6021307" y="4059957"/>
            <a:ext cx="1179099" cy="0"/>
          </a:xfrm>
          <a:prstGeom prst="line">
            <a:avLst/>
          </a:prstGeom>
          <a:ln cap="flat" w="66675">
            <a:solidFill>
              <a:srgbClr val="AEFEFF"/>
            </a:solidFill>
            <a:prstDash val="solid"/>
            <a:headEnd type="none" len="sm" w="sm"/>
            <a:tailEnd type="oval" len="lg" w="lg"/>
          </a:ln>
        </p:spPr>
      </p:sp>
      <p:sp>
        <p:nvSpPr>
          <p:cNvPr name="AutoShape 15" id="15"/>
          <p:cNvSpPr/>
          <p:nvPr/>
        </p:nvSpPr>
        <p:spPr>
          <a:xfrm rot="0">
            <a:off x="6021307" y="6298905"/>
            <a:ext cx="1179099" cy="0"/>
          </a:xfrm>
          <a:prstGeom prst="line">
            <a:avLst/>
          </a:prstGeom>
          <a:ln cap="flat" w="66675">
            <a:solidFill>
              <a:srgbClr val="AEFEFF"/>
            </a:solidFill>
            <a:prstDash val="solid"/>
            <a:headEnd type="none" len="sm" w="sm"/>
            <a:tailEnd type="oval" len="lg" w="lg"/>
          </a:ln>
        </p:spPr>
      </p:sp>
      <p:sp>
        <p:nvSpPr>
          <p:cNvPr name="AutoShape 16" id="16"/>
          <p:cNvSpPr/>
          <p:nvPr/>
        </p:nvSpPr>
        <p:spPr>
          <a:xfrm rot="0">
            <a:off x="6021307" y="8534830"/>
            <a:ext cx="1179099" cy="0"/>
          </a:xfrm>
          <a:prstGeom prst="line">
            <a:avLst/>
          </a:prstGeom>
          <a:ln cap="flat" w="66675">
            <a:solidFill>
              <a:srgbClr val="AEFEFF"/>
            </a:solidFill>
            <a:prstDash val="solid"/>
            <a:headEnd type="none" len="sm" w="sm"/>
            <a:tailEnd type="oval" len="lg" w="lg"/>
          </a:ln>
        </p:spPr>
      </p:sp>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400000">
            <a:off x="10542254" y="5013876"/>
            <a:ext cx="10445574" cy="417823"/>
          </a:xfrm>
          <a:prstGeom prst="rect">
            <a:avLst/>
          </a:prstGeom>
        </p:spPr>
      </p:pic>
      <p:sp>
        <p:nvSpPr>
          <p:cNvPr name="TextBox 18" id="18"/>
          <p:cNvSpPr txBox="true"/>
          <p:nvPr/>
        </p:nvSpPr>
        <p:spPr>
          <a:xfrm rot="0">
            <a:off x="2545392" y="1574712"/>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Processor</a:t>
            </a:r>
          </a:p>
        </p:txBody>
      </p:sp>
      <p:sp>
        <p:nvSpPr>
          <p:cNvPr name="TextBox 19" id="19"/>
          <p:cNvSpPr txBox="true"/>
          <p:nvPr/>
        </p:nvSpPr>
        <p:spPr>
          <a:xfrm rot="0">
            <a:off x="2483774" y="3504649"/>
            <a:ext cx="3223207" cy="118681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Processor speed</a:t>
            </a:r>
          </a:p>
        </p:txBody>
      </p:sp>
      <p:sp>
        <p:nvSpPr>
          <p:cNvPr name="TextBox 20" id="20"/>
          <p:cNvSpPr txBox="true"/>
          <p:nvPr/>
        </p:nvSpPr>
        <p:spPr>
          <a:xfrm rot="0">
            <a:off x="2545392" y="6005535"/>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Camera</a:t>
            </a:r>
          </a:p>
        </p:txBody>
      </p:sp>
      <p:sp>
        <p:nvSpPr>
          <p:cNvPr name="TextBox 21" id="21"/>
          <p:cNvSpPr txBox="true"/>
          <p:nvPr/>
        </p:nvSpPr>
        <p:spPr>
          <a:xfrm rot="0">
            <a:off x="2545392" y="8241460"/>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Memory(RAM)</a:t>
            </a:r>
          </a:p>
        </p:txBody>
      </p:sp>
      <p:sp>
        <p:nvSpPr>
          <p:cNvPr name="TextBox 22" id="22"/>
          <p:cNvSpPr txBox="true"/>
          <p:nvPr/>
        </p:nvSpPr>
        <p:spPr>
          <a:xfrm rot="0">
            <a:off x="7469625" y="1565187"/>
            <a:ext cx="8504328" cy="537316"/>
          </a:xfrm>
          <a:prstGeom prst="rect">
            <a:avLst/>
          </a:prstGeom>
        </p:spPr>
        <p:txBody>
          <a:bodyPr anchor="t" rtlCol="false" tIns="0" lIns="0" bIns="0" rIns="0">
            <a:spAutoFit/>
          </a:bodyPr>
          <a:lstStyle/>
          <a:p>
            <a:pPr>
              <a:lnSpc>
                <a:spcPts val="4127"/>
              </a:lnSpc>
            </a:pPr>
            <a:r>
              <a:rPr lang="en-US" sz="3527">
                <a:solidFill>
                  <a:srgbClr val="FFFFFF"/>
                </a:solidFill>
                <a:latin typeface="Roboto Condensed"/>
              </a:rPr>
              <a:t>INTEL CORE I7 - 7th GEN or HIGHER</a:t>
            </a:r>
          </a:p>
        </p:txBody>
      </p:sp>
      <p:sp>
        <p:nvSpPr>
          <p:cNvPr name="TextBox 23" id="23"/>
          <p:cNvSpPr txBox="true"/>
          <p:nvPr/>
        </p:nvSpPr>
        <p:spPr>
          <a:xfrm rot="0">
            <a:off x="7684085" y="8187621"/>
            <a:ext cx="9091535" cy="586171"/>
          </a:xfrm>
          <a:prstGeom prst="rect">
            <a:avLst/>
          </a:prstGeom>
        </p:spPr>
        <p:txBody>
          <a:bodyPr anchor="t" rtlCol="false" tIns="0" lIns="0" bIns="0" rIns="0">
            <a:spAutoFit/>
          </a:bodyPr>
          <a:lstStyle/>
          <a:p>
            <a:pPr>
              <a:lnSpc>
                <a:spcPts val="4505"/>
              </a:lnSpc>
            </a:pPr>
            <a:r>
              <a:rPr lang="en-US" sz="3850">
                <a:solidFill>
                  <a:srgbClr val="FFFFFF"/>
                </a:solidFill>
                <a:latin typeface="Roboto Condensed"/>
              </a:rPr>
              <a:t>Min 8GB, recommended 8GB or above</a:t>
            </a:r>
          </a:p>
        </p:txBody>
      </p:sp>
      <p:sp>
        <p:nvSpPr>
          <p:cNvPr name="TextBox 24" id="24"/>
          <p:cNvSpPr txBox="true"/>
          <p:nvPr/>
        </p:nvSpPr>
        <p:spPr>
          <a:xfrm rot="5400000">
            <a:off x="12497076" y="4934772"/>
            <a:ext cx="8547565"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SYSTEM REQUIREMENTS</a:t>
            </a:r>
          </a:p>
        </p:txBody>
      </p:sp>
      <p:sp>
        <p:nvSpPr>
          <p:cNvPr name="TextBox 25" id="25"/>
          <p:cNvSpPr txBox="true"/>
          <p:nvPr/>
        </p:nvSpPr>
        <p:spPr>
          <a:xfrm rot="0">
            <a:off x="7514731" y="3731585"/>
            <a:ext cx="7233047" cy="647220"/>
          </a:xfrm>
          <a:prstGeom prst="rect">
            <a:avLst/>
          </a:prstGeom>
        </p:spPr>
        <p:txBody>
          <a:bodyPr anchor="t" rtlCol="false" tIns="0" lIns="0" bIns="0" rIns="0">
            <a:spAutoFit/>
          </a:bodyPr>
          <a:lstStyle/>
          <a:p>
            <a:pPr algn="ctr">
              <a:lnSpc>
                <a:spcPts val="5276"/>
              </a:lnSpc>
            </a:pPr>
            <a:r>
              <a:rPr lang="en-US" sz="3768">
                <a:solidFill>
                  <a:srgbClr val="FFFFFF"/>
                </a:solidFill>
                <a:latin typeface="Roboto Condensed"/>
              </a:rPr>
              <a:t>Min 1ghz, recommended 2ghz or more</a:t>
            </a:r>
          </a:p>
        </p:txBody>
      </p:sp>
      <p:sp>
        <p:nvSpPr>
          <p:cNvPr name="TextBox 26" id="26"/>
          <p:cNvSpPr txBox="true"/>
          <p:nvPr/>
        </p:nvSpPr>
        <p:spPr>
          <a:xfrm rot="0">
            <a:off x="7457581" y="5875077"/>
            <a:ext cx="4000855" cy="670264"/>
          </a:xfrm>
          <a:prstGeom prst="rect">
            <a:avLst/>
          </a:prstGeom>
        </p:spPr>
        <p:txBody>
          <a:bodyPr anchor="t" rtlCol="false" tIns="0" lIns="0" bIns="0" rIns="0">
            <a:spAutoFit/>
          </a:bodyPr>
          <a:lstStyle/>
          <a:p>
            <a:pPr algn="ctr">
              <a:lnSpc>
                <a:spcPts val="5430"/>
              </a:lnSpc>
            </a:pPr>
            <a:r>
              <a:rPr lang="en-US" sz="3879">
                <a:solidFill>
                  <a:srgbClr val="FFFFFF"/>
                </a:solidFill>
                <a:latin typeface="Roboto Condensed"/>
              </a:rPr>
              <a:t>1.3 MP or higher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5</a:t>
            </a:r>
          </a:p>
        </p:txBody>
      </p:sp>
      <p:sp>
        <p:nvSpPr>
          <p:cNvPr name="TextBox 5" id="5"/>
          <p:cNvSpPr txBox="true"/>
          <p:nvPr/>
        </p:nvSpPr>
        <p:spPr>
          <a:xfrm rot="0">
            <a:off x="2429621" y="6098124"/>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ARCHITECTURE DIAGRAM</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DFC8"/>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0303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4307" y="6296185"/>
            <a:ext cx="18476613" cy="739065"/>
          </a:xfrm>
          <a:prstGeom prst="rect">
            <a:avLst/>
          </a:prstGeom>
        </p:spPr>
      </p:pic>
      <p:pic>
        <p:nvPicPr>
          <p:cNvPr name="Picture 6" id="6"/>
          <p:cNvPicPr>
            <a:picLocks noChangeAspect="true"/>
          </p:cNvPicPr>
          <p:nvPr/>
        </p:nvPicPr>
        <p:blipFill>
          <a:blip r:embed="rId4"/>
          <a:srcRect l="0" t="0" r="794" b="0"/>
          <a:stretch>
            <a:fillRect/>
          </a:stretch>
        </p:blipFill>
        <p:spPr>
          <a:xfrm flipH="false" flipV="false" rot="0">
            <a:off x="1541186" y="-260496"/>
            <a:ext cx="13954054" cy="6556681"/>
          </a:xfrm>
          <a:prstGeom prst="rect">
            <a:avLst/>
          </a:prstGeom>
        </p:spPr>
      </p:pic>
      <p:sp>
        <p:nvSpPr>
          <p:cNvPr name="TextBox 7" id="7"/>
          <p:cNvSpPr txBox="true"/>
          <p:nvPr/>
        </p:nvSpPr>
        <p:spPr>
          <a:xfrm rot="0">
            <a:off x="2792760" y="7683504"/>
            <a:ext cx="12702480" cy="1533525"/>
          </a:xfrm>
          <a:prstGeom prst="rect">
            <a:avLst/>
          </a:prstGeom>
        </p:spPr>
        <p:txBody>
          <a:bodyPr anchor="t" rtlCol="false" tIns="0" lIns="0" bIns="0" rIns="0">
            <a:spAutoFit/>
          </a:bodyPr>
          <a:lstStyle/>
          <a:p>
            <a:pPr algn="ctr">
              <a:lnSpc>
                <a:spcPts val="12599"/>
              </a:lnSpc>
            </a:pPr>
            <a:r>
              <a:rPr lang="en-US" sz="9000">
                <a:solidFill>
                  <a:srgbClr val="F0DFC8"/>
                </a:solidFill>
                <a:latin typeface="Open Sans Extra Bold"/>
              </a:rPr>
              <a:t>Architecture 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4790450" y="2767538"/>
            <a:ext cx="27488974" cy="6259363"/>
            <a:chOff x="0" y="0"/>
            <a:chExt cx="7239895" cy="1648556"/>
          </a:xfrm>
        </p:grpSpPr>
        <p:sp>
          <p:nvSpPr>
            <p:cNvPr name="Freeform 3" id="3"/>
            <p:cNvSpPr/>
            <p:nvPr/>
          </p:nvSpPr>
          <p:spPr>
            <a:xfrm>
              <a:off x="0" y="0"/>
              <a:ext cx="7239895" cy="1648557"/>
            </a:xfrm>
            <a:custGeom>
              <a:avLst/>
              <a:gdLst/>
              <a:ahLst/>
              <a:cxnLst/>
              <a:rect r="r" b="b" t="t" l="l"/>
              <a:pathLst>
                <a:path h="1648557" w="7239895">
                  <a:moveTo>
                    <a:pt x="0" y="0"/>
                  </a:moveTo>
                  <a:lnTo>
                    <a:pt x="7239895" y="0"/>
                  </a:lnTo>
                  <a:lnTo>
                    <a:pt x="7239895" y="1648557"/>
                  </a:lnTo>
                  <a:lnTo>
                    <a:pt x="0" y="1648557"/>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961804" y="2360788"/>
            <a:ext cx="20337479" cy="81349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10800000">
            <a:off x="-331425" y="8620151"/>
            <a:ext cx="20337479" cy="81349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54832" y="-1662478"/>
            <a:ext cx="6471368" cy="4449066"/>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534685" y="-1284304"/>
            <a:ext cx="6471368" cy="444906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0034" y="3722919"/>
            <a:ext cx="2947108" cy="3572252"/>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39562" y="3745787"/>
            <a:ext cx="2947108" cy="3572252"/>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823262" y="3722919"/>
            <a:ext cx="2947108" cy="3572252"/>
          </a:xfrm>
          <a:prstGeom prst="rect">
            <a:avLst/>
          </a:prstGeom>
        </p:spPr>
      </p:pic>
      <p:pic>
        <p:nvPicPr>
          <p:cNvPr name="Picture 12" id="12"/>
          <p:cNvPicPr>
            <a:picLocks noChangeAspect="true"/>
          </p:cNvPicPr>
          <p:nvPr/>
        </p:nvPicPr>
        <p:blipFill>
          <a:blip r:embed="rId8"/>
          <a:srcRect l="7904" t="0" r="11299" b="11383"/>
          <a:stretch>
            <a:fillRect/>
          </a:stretch>
        </p:blipFill>
        <p:spPr>
          <a:xfrm flipH="false" flipV="false" rot="0">
            <a:off x="8312307" y="4582138"/>
            <a:ext cx="2201619" cy="2414711"/>
          </a:xfrm>
          <a:prstGeom prst="rect">
            <a:avLst/>
          </a:prstGeom>
        </p:spPr>
      </p:pic>
      <p:pic>
        <p:nvPicPr>
          <p:cNvPr name="Picture 13" id="13"/>
          <p:cNvPicPr>
            <a:picLocks noChangeAspect="true"/>
          </p:cNvPicPr>
          <p:nvPr/>
        </p:nvPicPr>
        <p:blipFill>
          <a:blip r:embed="rId9"/>
          <a:srcRect l="0" t="0" r="2218" b="8943"/>
          <a:stretch>
            <a:fillRect/>
          </a:stretch>
        </p:blipFill>
        <p:spPr>
          <a:xfrm flipH="false" flipV="false" rot="0">
            <a:off x="14310785" y="4454661"/>
            <a:ext cx="1972062" cy="2542188"/>
          </a:xfrm>
          <a:prstGeom prst="rect">
            <a:avLst/>
          </a:prstGeom>
        </p:spPr>
      </p:pic>
      <p:pic>
        <p:nvPicPr>
          <p:cNvPr name="Picture 14" id="14"/>
          <p:cNvPicPr>
            <a:picLocks noChangeAspect="true"/>
          </p:cNvPicPr>
          <p:nvPr/>
        </p:nvPicPr>
        <p:blipFill>
          <a:blip r:embed="rId10"/>
          <a:srcRect l="8586" t="0" r="6685" b="5014"/>
          <a:stretch>
            <a:fillRect/>
          </a:stretch>
        </p:blipFill>
        <p:spPr>
          <a:xfrm flipH="false" flipV="false" rot="0">
            <a:off x="1880374" y="4582138"/>
            <a:ext cx="2153938" cy="2414711"/>
          </a:xfrm>
          <a:prstGeom prst="rect">
            <a:avLst/>
          </a:prstGeom>
        </p:spPr>
      </p:pic>
      <p:sp>
        <p:nvSpPr>
          <p:cNvPr name="TextBox 15" id="15"/>
          <p:cNvSpPr txBox="true"/>
          <p:nvPr/>
        </p:nvSpPr>
        <p:spPr>
          <a:xfrm rot="0">
            <a:off x="5860564" y="874560"/>
            <a:ext cx="6566871" cy="919480"/>
          </a:xfrm>
          <a:prstGeom prst="rect">
            <a:avLst/>
          </a:prstGeom>
        </p:spPr>
        <p:txBody>
          <a:bodyPr anchor="t" rtlCol="false" tIns="0" lIns="0" bIns="0" rIns="0">
            <a:spAutoFit/>
          </a:bodyPr>
          <a:lstStyle/>
          <a:p>
            <a:pPr algn="ctr">
              <a:lnSpc>
                <a:spcPts val="7039"/>
              </a:lnSpc>
            </a:pPr>
            <a:r>
              <a:rPr lang="en-US" sz="6399">
                <a:solidFill>
                  <a:srgbClr val="3DEDE8"/>
                </a:solidFill>
                <a:latin typeface="Roboto Condensed Bold"/>
              </a:rPr>
              <a:t>Meet Our Team</a:t>
            </a:r>
          </a:p>
        </p:txBody>
      </p:sp>
      <p:sp>
        <p:nvSpPr>
          <p:cNvPr name="TextBox 16" id="16"/>
          <p:cNvSpPr txBox="true"/>
          <p:nvPr/>
        </p:nvSpPr>
        <p:spPr>
          <a:xfrm rot="0">
            <a:off x="1548010" y="7426481"/>
            <a:ext cx="2731157" cy="459105"/>
          </a:xfrm>
          <a:prstGeom prst="rect">
            <a:avLst/>
          </a:prstGeom>
        </p:spPr>
        <p:txBody>
          <a:bodyPr anchor="t" rtlCol="false" tIns="0" lIns="0" bIns="0" rIns="0">
            <a:spAutoFit/>
          </a:bodyPr>
          <a:lstStyle/>
          <a:p>
            <a:pPr algn="ctr">
              <a:lnSpc>
                <a:spcPts val="3509"/>
              </a:lnSpc>
            </a:pPr>
            <a:r>
              <a:rPr lang="en-US" sz="3000">
                <a:solidFill>
                  <a:srgbClr val="AEFEFF"/>
                </a:solidFill>
                <a:latin typeface="Roboto Condensed"/>
              </a:rPr>
              <a:t>Sutharsan.V</a:t>
            </a:r>
          </a:p>
        </p:txBody>
      </p:sp>
      <p:sp>
        <p:nvSpPr>
          <p:cNvPr name="TextBox 17" id="17"/>
          <p:cNvSpPr txBox="true"/>
          <p:nvPr/>
        </p:nvSpPr>
        <p:spPr>
          <a:xfrm rot="0">
            <a:off x="8047538" y="7426481"/>
            <a:ext cx="2731157" cy="459105"/>
          </a:xfrm>
          <a:prstGeom prst="rect">
            <a:avLst/>
          </a:prstGeom>
        </p:spPr>
        <p:txBody>
          <a:bodyPr anchor="t" rtlCol="false" tIns="0" lIns="0" bIns="0" rIns="0">
            <a:spAutoFit/>
          </a:bodyPr>
          <a:lstStyle/>
          <a:p>
            <a:pPr algn="ctr">
              <a:lnSpc>
                <a:spcPts val="3509"/>
              </a:lnSpc>
            </a:pPr>
            <a:r>
              <a:rPr lang="en-US" sz="3000">
                <a:solidFill>
                  <a:srgbClr val="AEFEFF"/>
                </a:solidFill>
                <a:latin typeface="Roboto Condensed"/>
              </a:rPr>
              <a:t>Barath Balaji</a:t>
            </a:r>
          </a:p>
        </p:txBody>
      </p:sp>
      <p:sp>
        <p:nvSpPr>
          <p:cNvPr name="TextBox 18" id="18"/>
          <p:cNvSpPr txBox="true"/>
          <p:nvPr/>
        </p:nvSpPr>
        <p:spPr>
          <a:xfrm rot="0">
            <a:off x="13931237" y="7426481"/>
            <a:ext cx="2731157" cy="459105"/>
          </a:xfrm>
          <a:prstGeom prst="rect">
            <a:avLst/>
          </a:prstGeom>
        </p:spPr>
        <p:txBody>
          <a:bodyPr anchor="t" rtlCol="false" tIns="0" lIns="0" bIns="0" rIns="0">
            <a:spAutoFit/>
          </a:bodyPr>
          <a:lstStyle/>
          <a:p>
            <a:pPr algn="ctr">
              <a:lnSpc>
                <a:spcPts val="3509"/>
              </a:lnSpc>
            </a:pPr>
            <a:r>
              <a:rPr lang="en-US" sz="3000">
                <a:solidFill>
                  <a:srgbClr val="AEFEFF"/>
                </a:solidFill>
                <a:latin typeface="Roboto Condensed"/>
              </a:rPr>
              <a:t>Nishanth.D</a:t>
            </a:r>
          </a:p>
        </p:txBody>
      </p:sp>
      <p:sp>
        <p:nvSpPr>
          <p:cNvPr name="TextBox 19" id="19"/>
          <p:cNvSpPr txBox="true"/>
          <p:nvPr/>
        </p:nvSpPr>
        <p:spPr>
          <a:xfrm rot="0">
            <a:off x="1707408" y="7876061"/>
            <a:ext cx="2412361" cy="459105"/>
          </a:xfrm>
          <a:prstGeom prst="rect">
            <a:avLst/>
          </a:prstGeom>
        </p:spPr>
        <p:txBody>
          <a:bodyPr anchor="t" rtlCol="false" tIns="0" lIns="0" bIns="0" rIns="0">
            <a:spAutoFit/>
          </a:bodyPr>
          <a:lstStyle/>
          <a:p>
            <a:pPr algn="ctr">
              <a:lnSpc>
                <a:spcPts val="3509"/>
              </a:lnSpc>
            </a:pPr>
            <a:r>
              <a:rPr lang="en-US" sz="3000">
                <a:solidFill>
                  <a:srgbClr val="FFFFFF"/>
                </a:solidFill>
                <a:latin typeface="Roboto Condensed"/>
              </a:rPr>
              <a:t>Testing lead</a:t>
            </a:r>
          </a:p>
        </p:txBody>
      </p:sp>
      <p:sp>
        <p:nvSpPr>
          <p:cNvPr name="TextBox 20" id="20"/>
          <p:cNvSpPr txBox="true"/>
          <p:nvPr/>
        </p:nvSpPr>
        <p:spPr>
          <a:xfrm rot="0">
            <a:off x="8206936" y="7876061"/>
            <a:ext cx="2412361" cy="459105"/>
          </a:xfrm>
          <a:prstGeom prst="rect">
            <a:avLst/>
          </a:prstGeom>
        </p:spPr>
        <p:txBody>
          <a:bodyPr anchor="t" rtlCol="false" tIns="0" lIns="0" bIns="0" rIns="0">
            <a:spAutoFit/>
          </a:bodyPr>
          <a:lstStyle/>
          <a:p>
            <a:pPr algn="ctr">
              <a:lnSpc>
                <a:spcPts val="3509"/>
              </a:lnSpc>
            </a:pPr>
            <a:r>
              <a:rPr lang="en-US" sz="3000">
                <a:solidFill>
                  <a:srgbClr val="FFFFFF"/>
                </a:solidFill>
                <a:latin typeface="Roboto Condensed"/>
              </a:rPr>
              <a:t>Team Lead</a:t>
            </a:r>
          </a:p>
        </p:txBody>
      </p:sp>
      <p:sp>
        <p:nvSpPr>
          <p:cNvPr name="TextBox 21" id="21"/>
          <p:cNvSpPr txBox="true"/>
          <p:nvPr/>
        </p:nvSpPr>
        <p:spPr>
          <a:xfrm rot="0">
            <a:off x="14090635" y="7876061"/>
            <a:ext cx="2412361" cy="459105"/>
          </a:xfrm>
          <a:prstGeom prst="rect">
            <a:avLst/>
          </a:prstGeom>
        </p:spPr>
        <p:txBody>
          <a:bodyPr anchor="t" rtlCol="false" tIns="0" lIns="0" bIns="0" rIns="0">
            <a:spAutoFit/>
          </a:bodyPr>
          <a:lstStyle/>
          <a:p>
            <a:pPr algn="ctr">
              <a:lnSpc>
                <a:spcPts val="3509"/>
              </a:lnSpc>
            </a:pPr>
            <a:r>
              <a:rPr lang="en-US" sz="3000">
                <a:solidFill>
                  <a:srgbClr val="FFFFFF"/>
                </a:solidFill>
                <a:latin typeface="Roboto Condensed"/>
              </a:rPr>
              <a:t>Developer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6</a:t>
            </a:r>
          </a:p>
        </p:txBody>
      </p:sp>
      <p:sp>
        <p:nvSpPr>
          <p:cNvPr name="TextBox 5" id="5"/>
          <p:cNvSpPr txBox="true"/>
          <p:nvPr/>
        </p:nvSpPr>
        <p:spPr>
          <a:xfrm rot="0">
            <a:off x="2429621" y="5965268"/>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SYSTEM MODULES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4307" y="6296185"/>
            <a:ext cx="18476613" cy="739065"/>
          </a:xfrm>
          <a:prstGeom prst="rect">
            <a:avLst/>
          </a:prstGeom>
        </p:spPr>
      </p:pic>
      <p:sp>
        <p:nvSpPr>
          <p:cNvPr name="TextBox 6" id="6"/>
          <p:cNvSpPr txBox="true"/>
          <p:nvPr/>
        </p:nvSpPr>
        <p:spPr>
          <a:xfrm rot="0">
            <a:off x="1028700" y="7900674"/>
            <a:ext cx="5512907" cy="957834"/>
          </a:xfrm>
          <a:prstGeom prst="rect">
            <a:avLst/>
          </a:prstGeom>
        </p:spPr>
        <p:txBody>
          <a:bodyPr anchor="t" rtlCol="false" tIns="0" lIns="0" bIns="0" rIns="0">
            <a:spAutoFit/>
          </a:bodyPr>
          <a:lstStyle/>
          <a:p>
            <a:pPr>
              <a:lnSpc>
                <a:spcPts val="7487"/>
              </a:lnSpc>
            </a:pPr>
            <a:r>
              <a:rPr lang="en-US" sz="6399">
                <a:solidFill>
                  <a:srgbClr val="F2F2F2"/>
                </a:solidFill>
                <a:latin typeface="Roboto Condensed"/>
              </a:rPr>
              <a:t>Flask module</a:t>
            </a:r>
          </a:p>
        </p:txBody>
      </p:sp>
      <p:sp>
        <p:nvSpPr>
          <p:cNvPr name="AutoShape 7" id="7"/>
          <p:cNvSpPr/>
          <p:nvPr/>
        </p:nvSpPr>
        <p:spPr>
          <a:xfrm rot="-5400000">
            <a:off x="4729223" y="8599389"/>
            <a:ext cx="2166254" cy="0"/>
          </a:xfrm>
          <a:prstGeom prst="line">
            <a:avLst/>
          </a:prstGeom>
          <a:ln cap="flat" w="66675">
            <a:solidFill>
              <a:srgbClr val="AEFEFF"/>
            </a:solidFill>
            <a:prstDash val="solid"/>
            <a:headEnd type="none" len="sm" w="sm"/>
            <a:tailEnd type="none" len="sm" w="sm"/>
          </a:ln>
        </p:spPr>
      </p:sp>
      <p:pic>
        <p:nvPicPr>
          <p:cNvPr name="Picture 8" id="8"/>
          <p:cNvPicPr>
            <a:picLocks noChangeAspect="true"/>
          </p:cNvPicPr>
          <p:nvPr/>
        </p:nvPicPr>
        <p:blipFill>
          <a:blip r:embed="rId4"/>
          <a:srcRect l="0" t="0" r="0" b="0"/>
          <a:stretch>
            <a:fillRect/>
          </a:stretch>
        </p:blipFill>
        <p:spPr>
          <a:xfrm flipH="false" flipV="false" rot="0">
            <a:off x="2832572" y="1957"/>
            <a:ext cx="12072352" cy="6294228"/>
          </a:xfrm>
          <a:prstGeom prst="rect">
            <a:avLst/>
          </a:prstGeom>
        </p:spPr>
      </p:pic>
      <p:sp>
        <p:nvSpPr>
          <p:cNvPr name="TextBox 9" id="9"/>
          <p:cNvSpPr txBox="true"/>
          <p:nvPr/>
        </p:nvSpPr>
        <p:spPr>
          <a:xfrm rot="0">
            <a:off x="6541607" y="7741186"/>
            <a:ext cx="11366468" cy="1773555"/>
          </a:xfrm>
          <a:prstGeom prst="rect">
            <a:avLst/>
          </a:prstGeom>
        </p:spPr>
        <p:txBody>
          <a:bodyPr anchor="t" rtlCol="false" tIns="0" lIns="0" bIns="0" rIns="0">
            <a:spAutoFit/>
          </a:bodyPr>
          <a:lstStyle/>
          <a:p>
            <a:pPr algn="just">
              <a:lnSpc>
                <a:spcPts val="3509"/>
              </a:lnSpc>
            </a:pPr>
            <a:r>
              <a:rPr lang="en-US" sz="3000">
                <a:solidFill>
                  <a:srgbClr val="FFFFFF"/>
                </a:solidFill>
                <a:latin typeface="Roboto Condensed"/>
              </a:rPr>
              <a:t>The data is received by python application and the data is analyzed respective to the purpose of the application. The further process will be taken care of GET and POST requests simultaneously. GET request is used to collect the input from the user.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4307" y="6296185"/>
            <a:ext cx="18476613" cy="739065"/>
          </a:xfrm>
          <a:prstGeom prst="rect">
            <a:avLst/>
          </a:prstGeom>
        </p:spPr>
      </p:pic>
      <p:sp>
        <p:nvSpPr>
          <p:cNvPr name="TextBox 6" id="6"/>
          <p:cNvSpPr txBox="true"/>
          <p:nvPr/>
        </p:nvSpPr>
        <p:spPr>
          <a:xfrm rot="0">
            <a:off x="855516" y="7559124"/>
            <a:ext cx="5512907" cy="1900809"/>
          </a:xfrm>
          <a:prstGeom prst="rect">
            <a:avLst/>
          </a:prstGeom>
        </p:spPr>
        <p:txBody>
          <a:bodyPr anchor="t" rtlCol="false" tIns="0" lIns="0" bIns="0" rIns="0">
            <a:spAutoFit/>
          </a:bodyPr>
          <a:lstStyle/>
          <a:p>
            <a:pPr>
              <a:lnSpc>
                <a:spcPts val="7487"/>
              </a:lnSpc>
            </a:pPr>
            <a:r>
              <a:rPr lang="en-US" sz="6399">
                <a:solidFill>
                  <a:srgbClr val="F2F2F2"/>
                </a:solidFill>
                <a:latin typeface="Roboto Condensed"/>
              </a:rPr>
              <a:t>ADABOOST MODULE</a:t>
            </a:r>
          </a:p>
        </p:txBody>
      </p:sp>
      <p:sp>
        <p:nvSpPr>
          <p:cNvPr name="AutoShape 7" id="7"/>
          <p:cNvSpPr/>
          <p:nvPr/>
        </p:nvSpPr>
        <p:spPr>
          <a:xfrm rot="-5400000">
            <a:off x="4729223" y="8599389"/>
            <a:ext cx="2166254" cy="0"/>
          </a:xfrm>
          <a:prstGeom prst="line">
            <a:avLst/>
          </a:prstGeom>
          <a:ln cap="flat" w="66675">
            <a:solidFill>
              <a:srgbClr val="AEFEFF"/>
            </a:solidFill>
            <a:prstDash val="solid"/>
            <a:headEnd type="none" len="sm" w="sm"/>
            <a:tailEnd type="none" len="sm" w="sm"/>
          </a:ln>
        </p:spPr>
      </p:sp>
      <p:pic>
        <p:nvPicPr>
          <p:cNvPr name="Picture 8" id="8"/>
          <p:cNvPicPr>
            <a:picLocks noChangeAspect="true"/>
          </p:cNvPicPr>
          <p:nvPr/>
        </p:nvPicPr>
        <p:blipFill>
          <a:blip r:embed="rId4"/>
          <a:srcRect l="0" t="0" r="0" b="0"/>
          <a:stretch>
            <a:fillRect/>
          </a:stretch>
        </p:blipFill>
        <p:spPr>
          <a:xfrm flipH="false" flipV="false" rot="0">
            <a:off x="3554170" y="300065"/>
            <a:ext cx="11069795" cy="5866045"/>
          </a:xfrm>
          <a:prstGeom prst="rect">
            <a:avLst/>
          </a:prstGeom>
        </p:spPr>
      </p:pic>
      <p:sp>
        <p:nvSpPr>
          <p:cNvPr name="TextBox 9" id="9"/>
          <p:cNvSpPr txBox="true"/>
          <p:nvPr/>
        </p:nvSpPr>
        <p:spPr>
          <a:xfrm rot="0">
            <a:off x="6166376" y="7303036"/>
            <a:ext cx="11919577" cy="264985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This algorithm has a preprogrammed trainer inbuilt with weak classifiers. The weak classifiers help to classify the images in the application. It’s a supervised learning and it has already pre trained data inserted. OpenCV has a module named HAAR Cascade classifier. ADABOOST is hidden under HAAR cascade classifier. The HAAR cascade is a powerful algorithm which uses edge or line detection to detect the face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4307" y="6296185"/>
            <a:ext cx="18476613" cy="739065"/>
          </a:xfrm>
          <a:prstGeom prst="rect">
            <a:avLst/>
          </a:prstGeom>
        </p:spPr>
      </p:pic>
      <p:sp>
        <p:nvSpPr>
          <p:cNvPr name="TextBox 6" id="6"/>
          <p:cNvSpPr txBox="true"/>
          <p:nvPr/>
        </p:nvSpPr>
        <p:spPr>
          <a:xfrm rot="0">
            <a:off x="797789" y="7559124"/>
            <a:ext cx="5253131" cy="1900809"/>
          </a:xfrm>
          <a:prstGeom prst="rect">
            <a:avLst/>
          </a:prstGeom>
        </p:spPr>
        <p:txBody>
          <a:bodyPr anchor="t" rtlCol="false" tIns="0" lIns="0" bIns="0" rIns="0">
            <a:spAutoFit/>
          </a:bodyPr>
          <a:lstStyle/>
          <a:p>
            <a:pPr>
              <a:lnSpc>
                <a:spcPts val="7487"/>
              </a:lnSpc>
            </a:pPr>
            <a:r>
              <a:rPr lang="en-US" sz="6399">
                <a:solidFill>
                  <a:srgbClr val="F2F2F2"/>
                </a:solidFill>
                <a:latin typeface="Roboto Condensed"/>
              </a:rPr>
              <a:t>OPEN CV MODULE</a:t>
            </a:r>
          </a:p>
        </p:txBody>
      </p:sp>
      <p:sp>
        <p:nvSpPr>
          <p:cNvPr name="AutoShape 7" id="7"/>
          <p:cNvSpPr/>
          <p:nvPr/>
        </p:nvSpPr>
        <p:spPr>
          <a:xfrm rot="-5400000">
            <a:off x="4729223" y="8599389"/>
            <a:ext cx="2166254" cy="0"/>
          </a:xfrm>
          <a:prstGeom prst="line">
            <a:avLst/>
          </a:prstGeom>
          <a:ln cap="flat" w="66675">
            <a:solidFill>
              <a:srgbClr val="AEFEFF"/>
            </a:solidFill>
            <a:prstDash val="solid"/>
            <a:headEnd type="none" len="sm" w="sm"/>
            <a:tailEnd type="none" len="sm" w="sm"/>
          </a:ln>
        </p:spPr>
      </p:sp>
      <p:pic>
        <p:nvPicPr>
          <p:cNvPr name="Picture 8" id="8"/>
          <p:cNvPicPr>
            <a:picLocks noChangeAspect="true"/>
          </p:cNvPicPr>
          <p:nvPr/>
        </p:nvPicPr>
        <p:blipFill>
          <a:blip r:embed="rId4"/>
          <a:srcRect l="0" t="0" r="0" b="0"/>
          <a:stretch>
            <a:fillRect/>
          </a:stretch>
        </p:blipFill>
        <p:spPr>
          <a:xfrm flipH="false" flipV="false" rot="0">
            <a:off x="6786929" y="444384"/>
            <a:ext cx="6094610" cy="5466594"/>
          </a:xfrm>
          <a:prstGeom prst="rect">
            <a:avLst/>
          </a:prstGeom>
        </p:spPr>
      </p:pic>
      <p:sp>
        <p:nvSpPr>
          <p:cNvPr name="TextBox 9" id="9"/>
          <p:cNvSpPr txBox="true"/>
          <p:nvPr/>
        </p:nvSpPr>
        <p:spPr>
          <a:xfrm rot="0">
            <a:off x="6310695" y="7200998"/>
            <a:ext cx="10170491" cy="2514856"/>
          </a:xfrm>
          <a:prstGeom prst="rect">
            <a:avLst/>
          </a:prstGeom>
        </p:spPr>
        <p:txBody>
          <a:bodyPr anchor="t" rtlCol="false" tIns="0" lIns="0" bIns="0" rIns="0">
            <a:spAutoFit/>
          </a:bodyPr>
          <a:lstStyle/>
          <a:p>
            <a:pPr>
              <a:lnSpc>
                <a:spcPts val="3330"/>
              </a:lnSpc>
            </a:pPr>
            <a:r>
              <a:rPr lang="en-US" sz="2846">
                <a:solidFill>
                  <a:srgbClr val="FFFFFF"/>
                </a:solidFill>
                <a:latin typeface="Roboto Condensed"/>
              </a:rPr>
              <a:t>Open CV is a python module which is used in applications which uses face comparisons. OpenCV has a front end of G-API OpenCV Module. The front end uses Core classes of GMat and standard kernel library of API definitions. The data is sent to abstract data engine (ADE). The data is than analyzed using G-API domain graph logic and ADE Backend interface.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7</a:t>
            </a:r>
          </a:p>
        </p:txBody>
      </p:sp>
      <p:sp>
        <p:nvSpPr>
          <p:cNvPr name="TextBox 5" id="5"/>
          <p:cNvSpPr txBox="true"/>
          <p:nvPr/>
        </p:nvSpPr>
        <p:spPr>
          <a:xfrm rot="0">
            <a:off x="2429621" y="5965268"/>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IMPLEMENTATION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638050" y="9749654"/>
            <a:ext cx="18926050" cy="7002250"/>
            <a:chOff x="0" y="0"/>
            <a:chExt cx="4984639" cy="1844214"/>
          </a:xfrm>
        </p:grpSpPr>
        <p:sp>
          <p:nvSpPr>
            <p:cNvPr name="Freeform 3" id="3"/>
            <p:cNvSpPr/>
            <p:nvPr/>
          </p:nvSpPr>
          <p:spPr>
            <a:xfrm>
              <a:off x="0" y="0"/>
              <a:ext cx="4984639" cy="1844214"/>
            </a:xfrm>
            <a:custGeom>
              <a:avLst/>
              <a:gdLst/>
              <a:ahLst/>
              <a:cxnLst/>
              <a:rect r="r" b="b" t="t" l="l"/>
              <a:pathLst>
                <a:path h="1844214" w="4984639">
                  <a:moveTo>
                    <a:pt x="0" y="0"/>
                  </a:moveTo>
                  <a:lnTo>
                    <a:pt x="4984639" y="0"/>
                  </a:lnTo>
                  <a:lnTo>
                    <a:pt x="4984639" y="1844214"/>
                  </a:lnTo>
                  <a:lnTo>
                    <a:pt x="0" y="1844214"/>
                  </a:lnTo>
                  <a:close/>
                </a:path>
              </a:pathLst>
            </a:custGeom>
            <a:solidFill>
              <a:srgbClr val="4FBDB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7876" y="2920042"/>
            <a:ext cx="4632892" cy="148445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7876" y="5199592"/>
            <a:ext cx="4632892" cy="1484456"/>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53423" y="7474623"/>
            <a:ext cx="4632892" cy="1484456"/>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28089" y="2920042"/>
            <a:ext cx="4632892" cy="148445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28089" y="5199592"/>
            <a:ext cx="4632892" cy="148445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063635" y="7474623"/>
            <a:ext cx="4632892" cy="1484456"/>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37231" y="2920042"/>
            <a:ext cx="4632892" cy="1484456"/>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37231" y="5199592"/>
            <a:ext cx="4632892" cy="1484456"/>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856107"/>
            <a:ext cx="5933725" cy="924672"/>
          </a:xfrm>
          <a:prstGeom prst="rect">
            <a:avLst/>
          </a:prstGeom>
        </p:spPr>
      </p:pic>
      <p:sp>
        <p:nvSpPr>
          <p:cNvPr name="TextBox 14" id="14"/>
          <p:cNvSpPr txBox="true"/>
          <p:nvPr/>
        </p:nvSpPr>
        <p:spPr>
          <a:xfrm rot="0">
            <a:off x="5841687" y="865632"/>
            <a:ext cx="9769665" cy="957834"/>
          </a:xfrm>
          <a:prstGeom prst="rect">
            <a:avLst/>
          </a:prstGeom>
        </p:spPr>
        <p:txBody>
          <a:bodyPr anchor="t" rtlCol="false" tIns="0" lIns="0" bIns="0" rIns="0">
            <a:spAutoFit/>
          </a:bodyPr>
          <a:lstStyle/>
          <a:p>
            <a:pPr algn="ctr">
              <a:lnSpc>
                <a:spcPts val="7487"/>
              </a:lnSpc>
            </a:pPr>
            <a:r>
              <a:rPr lang="en-US" sz="6399">
                <a:solidFill>
                  <a:srgbClr val="3DEDE8"/>
                </a:solidFill>
                <a:latin typeface="Roboto Condensed"/>
              </a:rPr>
              <a:t>Steps for implementation</a:t>
            </a:r>
          </a:p>
        </p:txBody>
      </p:sp>
      <p:sp>
        <p:nvSpPr>
          <p:cNvPr name="TextBox 15" id="15"/>
          <p:cNvSpPr txBox="true"/>
          <p:nvPr/>
        </p:nvSpPr>
        <p:spPr>
          <a:xfrm rot="0">
            <a:off x="2476088" y="3320109"/>
            <a:ext cx="3365598" cy="674797"/>
          </a:xfrm>
          <a:prstGeom prst="rect">
            <a:avLst/>
          </a:prstGeom>
        </p:spPr>
        <p:txBody>
          <a:bodyPr anchor="t" rtlCol="false" tIns="0" lIns="0" bIns="0" rIns="0">
            <a:spAutoFit/>
          </a:bodyPr>
          <a:lstStyle/>
          <a:p>
            <a:pPr algn="ctr">
              <a:lnSpc>
                <a:spcPts val="2602"/>
              </a:lnSpc>
            </a:pPr>
            <a:r>
              <a:rPr lang="en-US" sz="2224" spc="111">
                <a:solidFill>
                  <a:srgbClr val="B2DEFF"/>
                </a:solidFill>
                <a:latin typeface="Roboto Condensed"/>
              </a:rPr>
              <a:t>Create virtual environment and implement flask.</a:t>
            </a:r>
          </a:p>
        </p:txBody>
      </p:sp>
      <p:sp>
        <p:nvSpPr>
          <p:cNvPr name="TextBox 16" id="16"/>
          <p:cNvSpPr txBox="true"/>
          <p:nvPr/>
        </p:nvSpPr>
        <p:spPr>
          <a:xfrm rot="0">
            <a:off x="2329801" y="5547498"/>
            <a:ext cx="3409043" cy="858835"/>
          </a:xfrm>
          <a:prstGeom prst="rect">
            <a:avLst/>
          </a:prstGeom>
        </p:spPr>
        <p:txBody>
          <a:bodyPr anchor="t" rtlCol="false" tIns="0" lIns="0" bIns="0" rIns="0">
            <a:spAutoFit/>
          </a:bodyPr>
          <a:lstStyle/>
          <a:p>
            <a:pPr algn="ctr">
              <a:lnSpc>
                <a:spcPts val="3359"/>
              </a:lnSpc>
            </a:pPr>
            <a:r>
              <a:rPr lang="en-US" sz="2871" spc="143">
                <a:solidFill>
                  <a:srgbClr val="B2DEFF"/>
                </a:solidFill>
                <a:latin typeface="Roboto Condensed"/>
              </a:rPr>
              <a:t>Implementation of flask.</a:t>
            </a:r>
          </a:p>
        </p:txBody>
      </p:sp>
      <p:sp>
        <p:nvSpPr>
          <p:cNvPr name="TextBox 17" id="17"/>
          <p:cNvSpPr txBox="true"/>
          <p:nvPr/>
        </p:nvSpPr>
        <p:spPr>
          <a:xfrm rot="0">
            <a:off x="4565347" y="7887592"/>
            <a:ext cx="3511886" cy="488391"/>
          </a:xfrm>
          <a:prstGeom prst="rect">
            <a:avLst/>
          </a:prstGeom>
        </p:spPr>
        <p:txBody>
          <a:bodyPr anchor="t" rtlCol="false" tIns="0" lIns="0" bIns="0" rIns="0">
            <a:spAutoFit/>
          </a:bodyPr>
          <a:lstStyle/>
          <a:p>
            <a:pPr algn="just">
              <a:lnSpc>
                <a:spcPts val="3728"/>
              </a:lnSpc>
            </a:pPr>
            <a:r>
              <a:rPr lang="en-US" sz="3186" spc="159">
                <a:solidFill>
                  <a:srgbClr val="B2DEFF"/>
                </a:solidFill>
                <a:latin typeface="Roboto Condensed"/>
              </a:rPr>
              <a:t>Create database</a:t>
            </a:r>
          </a:p>
        </p:txBody>
      </p:sp>
      <p:sp>
        <p:nvSpPr>
          <p:cNvPr name="TextBox 18" id="18"/>
          <p:cNvSpPr txBox="true"/>
          <p:nvPr/>
        </p:nvSpPr>
        <p:spPr>
          <a:xfrm rot="0">
            <a:off x="7562551" y="3301517"/>
            <a:ext cx="3443116" cy="759197"/>
          </a:xfrm>
          <a:prstGeom prst="rect">
            <a:avLst/>
          </a:prstGeom>
        </p:spPr>
        <p:txBody>
          <a:bodyPr anchor="t" rtlCol="false" tIns="0" lIns="0" bIns="0" rIns="0">
            <a:spAutoFit/>
          </a:bodyPr>
          <a:lstStyle/>
          <a:p>
            <a:pPr algn="ctr">
              <a:lnSpc>
                <a:spcPts val="2969"/>
              </a:lnSpc>
            </a:pPr>
            <a:r>
              <a:rPr lang="en-US" sz="2538" spc="126">
                <a:solidFill>
                  <a:srgbClr val="B2DEFF"/>
                </a:solidFill>
                <a:latin typeface="Roboto Condensed"/>
              </a:rPr>
              <a:t>Create robbery detection system.</a:t>
            </a:r>
          </a:p>
        </p:txBody>
      </p:sp>
      <p:sp>
        <p:nvSpPr>
          <p:cNvPr name="TextBox 19" id="19"/>
          <p:cNvSpPr txBox="true"/>
          <p:nvPr/>
        </p:nvSpPr>
        <p:spPr>
          <a:xfrm rot="0">
            <a:off x="7881024" y="5629400"/>
            <a:ext cx="2525951" cy="493157"/>
          </a:xfrm>
          <a:prstGeom prst="rect">
            <a:avLst/>
          </a:prstGeom>
        </p:spPr>
        <p:txBody>
          <a:bodyPr anchor="t" rtlCol="false" tIns="0" lIns="0" bIns="0" rIns="0">
            <a:spAutoFit/>
          </a:bodyPr>
          <a:lstStyle/>
          <a:p>
            <a:pPr algn="ctr">
              <a:lnSpc>
                <a:spcPts val="3736"/>
              </a:lnSpc>
            </a:pPr>
            <a:r>
              <a:rPr lang="en-US" sz="3193" spc="159">
                <a:solidFill>
                  <a:srgbClr val="B2DEFF"/>
                </a:solidFill>
                <a:latin typeface="Roboto Condensed"/>
              </a:rPr>
              <a:t>Create UI</a:t>
            </a:r>
          </a:p>
        </p:txBody>
      </p:sp>
      <p:sp>
        <p:nvSpPr>
          <p:cNvPr name="TextBox 20" id="20"/>
          <p:cNvSpPr txBox="true"/>
          <p:nvPr/>
        </p:nvSpPr>
        <p:spPr>
          <a:xfrm rot="0">
            <a:off x="9798097" y="7897117"/>
            <a:ext cx="3303542" cy="675532"/>
          </a:xfrm>
          <a:prstGeom prst="rect">
            <a:avLst/>
          </a:prstGeom>
        </p:spPr>
        <p:txBody>
          <a:bodyPr anchor="t" rtlCol="false" tIns="0" lIns="0" bIns="0" rIns="0">
            <a:spAutoFit/>
          </a:bodyPr>
          <a:lstStyle/>
          <a:p>
            <a:pPr algn="just">
              <a:lnSpc>
                <a:spcPts val="2696"/>
              </a:lnSpc>
            </a:pPr>
            <a:r>
              <a:rPr lang="en-US" sz="2304" spc="115">
                <a:solidFill>
                  <a:srgbClr val="B2DEFF"/>
                </a:solidFill>
                <a:latin typeface="Roboto Condensed"/>
              </a:rPr>
              <a:t>Deploying the system in python anywhere</a:t>
            </a:r>
          </a:p>
        </p:txBody>
      </p:sp>
      <p:sp>
        <p:nvSpPr>
          <p:cNvPr name="TextBox 21" id="21"/>
          <p:cNvSpPr txBox="true"/>
          <p:nvPr/>
        </p:nvSpPr>
        <p:spPr>
          <a:xfrm rot="0">
            <a:off x="12671693" y="3221250"/>
            <a:ext cx="3248011" cy="839464"/>
          </a:xfrm>
          <a:prstGeom prst="rect">
            <a:avLst/>
          </a:prstGeom>
        </p:spPr>
        <p:txBody>
          <a:bodyPr anchor="t" rtlCol="false" tIns="0" lIns="0" bIns="0" rIns="0">
            <a:spAutoFit/>
          </a:bodyPr>
          <a:lstStyle/>
          <a:p>
            <a:pPr algn="ctr">
              <a:lnSpc>
                <a:spcPts val="3283"/>
              </a:lnSpc>
            </a:pPr>
            <a:r>
              <a:rPr lang="en-US" sz="2806" spc="140">
                <a:solidFill>
                  <a:srgbClr val="B2DEFF"/>
                </a:solidFill>
                <a:latin typeface="Roboto Condensed"/>
              </a:rPr>
              <a:t>Create criminal detection system</a:t>
            </a:r>
          </a:p>
        </p:txBody>
      </p:sp>
      <p:sp>
        <p:nvSpPr>
          <p:cNvPr name="TextBox 22" id="22"/>
          <p:cNvSpPr txBox="true"/>
          <p:nvPr/>
        </p:nvSpPr>
        <p:spPr>
          <a:xfrm rot="0">
            <a:off x="12755735" y="5547498"/>
            <a:ext cx="3163969" cy="890307"/>
          </a:xfrm>
          <a:prstGeom prst="rect">
            <a:avLst/>
          </a:prstGeom>
        </p:spPr>
        <p:txBody>
          <a:bodyPr anchor="t" rtlCol="false" tIns="0" lIns="0" bIns="0" rIns="0">
            <a:spAutoFit/>
          </a:bodyPr>
          <a:lstStyle/>
          <a:p>
            <a:pPr algn="ctr">
              <a:lnSpc>
                <a:spcPts val="3482"/>
              </a:lnSpc>
            </a:pPr>
            <a:r>
              <a:rPr lang="en-US" sz="2976" spc="148">
                <a:solidFill>
                  <a:srgbClr val="B2DEFF"/>
                </a:solidFill>
                <a:latin typeface="Roboto Condensed"/>
              </a:rPr>
              <a:t>Create landing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8</a:t>
            </a:r>
          </a:p>
        </p:txBody>
      </p:sp>
      <p:sp>
        <p:nvSpPr>
          <p:cNvPr name="TextBox 5" id="5"/>
          <p:cNvSpPr txBox="true"/>
          <p:nvPr/>
        </p:nvSpPr>
        <p:spPr>
          <a:xfrm rot="0">
            <a:off x="2429621" y="5965268"/>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Result &amp; Discussion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170375" y="6665717"/>
            <a:ext cx="27488974" cy="5102625"/>
            <a:chOff x="0" y="0"/>
            <a:chExt cx="7239895" cy="1343901"/>
          </a:xfrm>
        </p:grpSpPr>
        <p:sp>
          <p:nvSpPr>
            <p:cNvPr name="Freeform 3" id="3"/>
            <p:cNvSpPr/>
            <p:nvPr/>
          </p:nvSpPr>
          <p:spPr>
            <a:xfrm>
              <a:off x="0" y="0"/>
              <a:ext cx="7239895" cy="1343901"/>
            </a:xfrm>
            <a:custGeom>
              <a:avLst/>
              <a:gdLst/>
              <a:ahLst/>
              <a:cxnLst/>
              <a:rect r="r" b="b" t="t" l="l"/>
              <a:pathLst>
                <a:path h="1343901" w="7239895">
                  <a:moveTo>
                    <a:pt x="0" y="0"/>
                  </a:moveTo>
                  <a:lnTo>
                    <a:pt x="7239895" y="0"/>
                  </a:lnTo>
                  <a:lnTo>
                    <a:pt x="7239895" y="1343901"/>
                  </a:lnTo>
                  <a:lnTo>
                    <a:pt x="0" y="1343901"/>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94307" y="6296185"/>
            <a:ext cx="18476613" cy="739065"/>
          </a:xfrm>
          <a:prstGeom prst="rect">
            <a:avLst/>
          </a:prstGeom>
        </p:spPr>
      </p:pic>
      <p:sp>
        <p:nvSpPr>
          <p:cNvPr name="TextBox 6" id="6"/>
          <p:cNvSpPr txBox="true"/>
          <p:nvPr/>
        </p:nvSpPr>
        <p:spPr>
          <a:xfrm rot="0">
            <a:off x="438375" y="7900674"/>
            <a:ext cx="5512907" cy="957834"/>
          </a:xfrm>
          <a:prstGeom prst="rect">
            <a:avLst/>
          </a:prstGeom>
        </p:spPr>
        <p:txBody>
          <a:bodyPr anchor="t" rtlCol="false" tIns="0" lIns="0" bIns="0" rIns="0">
            <a:spAutoFit/>
          </a:bodyPr>
          <a:lstStyle/>
          <a:p>
            <a:pPr>
              <a:lnSpc>
                <a:spcPts val="7487"/>
              </a:lnSpc>
            </a:pPr>
            <a:r>
              <a:rPr lang="en-US" sz="6399">
                <a:solidFill>
                  <a:srgbClr val="F2F2F2"/>
                </a:solidFill>
                <a:latin typeface="Roboto Condensed"/>
              </a:rPr>
              <a:t>Data analysis</a:t>
            </a:r>
          </a:p>
        </p:txBody>
      </p:sp>
      <p:sp>
        <p:nvSpPr>
          <p:cNvPr name="AutoShape 7" id="7"/>
          <p:cNvSpPr/>
          <p:nvPr/>
        </p:nvSpPr>
        <p:spPr>
          <a:xfrm rot="-5400000">
            <a:off x="4729223" y="8599389"/>
            <a:ext cx="2166254" cy="0"/>
          </a:xfrm>
          <a:prstGeom prst="line">
            <a:avLst/>
          </a:prstGeom>
          <a:ln cap="flat" w="66675">
            <a:solidFill>
              <a:srgbClr val="AEFEFF"/>
            </a:solidFill>
            <a:prstDash val="solid"/>
            <a:headEnd type="none" len="sm" w="sm"/>
            <a:tailEnd type="none" len="sm" w="sm"/>
          </a:ln>
        </p:spPr>
      </p:sp>
      <p:pic>
        <p:nvPicPr>
          <p:cNvPr name="Picture 8" id="8"/>
          <p:cNvPicPr>
            <a:picLocks noChangeAspect="true"/>
          </p:cNvPicPr>
          <p:nvPr/>
        </p:nvPicPr>
        <p:blipFill>
          <a:blip r:embed="rId4"/>
          <a:srcRect l="0" t="0" r="0" b="0"/>
          <a:stretch>
            <a:fillRect/>
          </a:stretch>
        </p:blipFill>
        <p:spPr>
          <a:xfrm flipH="false" flipV="false" rot="0">
            <a:off x="-197964" y="0"/>
            <a:ext cx="4661516" cy="4661516"/>
          </a:xfrm>
          <a:prstGeom prst="rect">
            <a:avLst/>
          </a:prstGeom>
        </p:spPr>
      </p:pic>
      <p:pic>
        <p:nvPicPr>
          <p:cNvPr name="Picture 9" id="9"/>
          <p:cNvPicPr>
            <a:picLocks noChangeAspect="true"/>
          </p:cNvPicPr>
          <p:nvPr/>
        </p:nvPicPr>
        <p:blipFill>
          <a:blip r:embed="rId5"/>
          <a:srcRect l="4488" t="0" r="4488" b="0"/>
          <a:stretch>
            <a:fillRect/>
          </a:stretch>
        </p:blipFill>
        <p:spPr>
          <a:xfrm flipH="false" flipV="false" rot="0">
            <a:off x="6624586" y="0"/>
            <a:ext cx="5366455" cy="4571620"/>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3266599" y="0"/>
            <a:ext cx="5021401" cy="4407272"/>
          </a:xfrm>
          <a:prstGeom prst="rect">
            <a:avLst/>
          </a:prstGeom>
        </p:spPr>
      </p:pic>
      <p:sp>
        <p:nvSpPr>
          <p:cNvPr name="TextBox 11" id="11"/>
          <p:cNvSpPr txBox="true"/>
          <p:nvPr/>
        </p:nvSpPr>
        <p:spPr>
          <a:xfrm rot="0">
            <a:off x="6307807" y="7540074"/>
            <a:ext cx="11366468" cy="22117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Ada boost Classifier algorithm combines weak classiffier algorithms to create a strong classifier. The accuracy rate of this algorithm will be high when comparing to other algorithms. After training a classifier at any level the Adaboost algorithm assigns weight to each classifier based on accuracy to categorize the classifier into weak and strong.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9</a:t>
            </a:r>
          </a:p>
        </p:txBody>
      </p:sp>
      <p:sp>
        <p:nvSpPr>
          <p:cNvPr name="TextBox 5" id="5"/>
          <p:cNvSpPr txBox="true"/>
          <p:nvPr/>
        </p:nvSpPr>
        <p:spPr>
          <a:xfrm rot="0">
            <a:off x="2429621" y="5965268"/>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Conclusion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grpSp>
        <p:nvGrpSpPr>
          <p:cNvPr name="Group 9" id="9"/>
          <p:cNvGrpSpPr>
            <a:grpSpLocks noChangeAspect="true"/>
          </p:cNvGrpSpPr>
          <p:nvPr/>
        </p:nvGrpSpPr>
        <p:grpSpPr>
          <a:xfrm rot="0">
            <a:off x="717432" y="5102767"/>
            <a:ext cx="5809169" cy="3595951"/>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0" r="0" t="-3815" b="-3815"/>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Conclusion</a:t>
            </a:r>
          </a:p>
        </p:txBody>
      </p:sp>
      <p:sp>
        <p:nvSpPr>
          <p:cNvPr name="TextBox 13" id="13"/>
          <p:cNvSpPr txBox="true"/>
          <p:nvPr/>
        </p:nvSpPr>
        <p:spPr>
          <a:xfrm rot="0">
            <a:off x="7579795" y="4798248"/>
            <a:ext cx="10184866" cy="4195463"/>
          </a:xfrm>
          <a:prstGeom prst="rect">
            <a:avLst/>
          </a:prstGeom>
        </p:spPr>
        <p:txBody>
          <a:bodyPr anchor="t" rtlCol="false" tIns="0" lIns="0" bIns="0" rIns="0">
            <a:spAutoFit/>
          </a:bodyPr>
          <a:lstStyle/>
          <a:p>
            <a:pPr>
              <a:lnSpc>
                <a:spcPts val="3715"/>
              </a:lnSpc>
            </a:pPr>
            <a:r>
              <a:rPr lang="en-US" sz="3175">
                <a:solidFill>
                  <a:srgbClr val="FFFFFF"/>
                </a:solidFill>
                <a:latin typeface="Roboto Condensed"/>
              </a:rPr>
              <a:t>The public crime detection system for commoners helps all kind of public in residential areas and in public places too. This system is highly effective and gears the nation security above the existing systems. This system is also easy to maintain, and it gives an ease of access to all the users. This paper explains about the deployment of criminal detection system, Modules integrations, Webcam integrations and much more. This is a very useful project as it can protect our homes and nation. The website is quick responsive, fast, and feasible.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6230600" cy="818292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614769" y="8389485"/>
            <a:ext cx="5520044" cy="379503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6887969" y="-868815"/>
            <a:ext cx="5520044" cy="37950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8541" y="-1897515"/>
            <a:ext cx="5520044" cy="379503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18563" y="7314112"/>
            <a:ext cx="5520044" cy="37950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578100" y="3567937"/>
            <a:ext cx="4041619" cy="3248070"/>
          </a:xfrm>
          <a:prstGeom prst="rect">
            <a:avLst/>
          </a:prstGeom>
        </p:spPr>
      </p:pic>
      <p:sp>
        <p:nvSpPr>
          <p:cNvPr name="TextBox 8" id="8"/>
          <p:cNvSpPr txBox="true"/>
          <p:nvPr/>
        </p:nvSpPr>
        <p:spPr>
          <a:xfrm rot="0">
            <a:off x="2489950" y="4069935"/>
            <a:ext cx="9277835" cy="2251902"/>
          </a:xfrm>
          <a:prstGeom prst="rect">
            <a:avLst/>
          </a:prstGeom>
        </p:spPr>
        <p:txBody>
          <a:bodyPr anchor="t" rtlCol="false" tIns="0" lIns="0" bIns="0" rIns="0">
            <a:spAutoFit/>
          </a:bodyPr>
          <a:lstStyle/>
          <a:p>
            <a:pPr marL="662324" indent="-331162" lvl="1">
              <a:lnSpc>
                <a:spcPts val="3589"/>
              </a:lnSpc>
              <a:buFont typeface="Arial"/>
              <a:buChar char="•"/>
            </a:pPr>
            <a:r>
              <a:rPr lang="en-US" sz="3067">
                <a:solidFill>
                  <a:srgbClr val="FFFFFF"/>
                </a:solidFill>
                <a:latin typeface="Roboto Condensed"/>
              </a:rPr>
              <a:t>To implement a fully embeded Crime detection system using OpenCV.</a:t>
            </a:r>
          </a:p>
          <a:p>
            <a:pPr marL="662324" indent="-331162" lvl="1">
              <a:lnSpc>
                <a:spcPts val="3589"/>
              </a:lnSpc>
              <a:buFont typeface="Arial"/>
              <a:buChar char="•"/>
            </a:pPr>
            <a:r>
              <a:rPr lang="en-US" sz="3067">
                <a:solidFill>
                  <a:srgbClr val="FFFFFF"/>
                </a:solidFill>
                <a:latin typeface="Roboto Condensed"/>
              </a:rPr>
              <a:t>To make the project in low budget and as user friendly.</a:t>
            </a:r>
          </a:p>
          <a:p>
            <a:pPr marL="662324" indent="-331162" lvl="1">
              <a:lnSpc>
                <a:spcPts val="3589"/>
              </a:lnSpc>
              <a:buFont typeface="Arial"/>
              <a:buChar char="•"/>
            </a:pPr>
            <a:r>
              <a:rPr lang="en-US" sz="3067">
                <a:solidFill>
                  <a:srgbClr val="FFFFFF"/>
                </a:solidFill>
                <a:latin typeface="Roboto Condensed"/>
              </a:rPr>
              <a:t>To make the project to work on all situations and environment.</a:t>
            </a:r>
          </a:p>
        </p:txBody>
      </p:sp>
      <p:sp>
        <p:nvSpPr>
          <p:cNvPr name="TextBox 9" id="9"/>
          <p:cNvSpPr txBox="true"/>
          <p:nvPr/>
        </p:nvSpPr>
        <p:spPr>
          <a:xfrm rot="0">
            <a:off x="2489950" y="2610103"/>
            <a:ext cx="705645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a:rPr>
              <a:t>Objective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10</a:t>
            </a:r>
          </a:p>
        </p:txBody>
      </p:sp>
      <p:sp>
        <p:nvSpPr>
          <p:cNvPr name="TextBox 5" id="5"/>
          <p:cNvSpPr txBox="true"/>
          <p:nvPr/>
        </p:nvSpPr>
        <p:spPr>
          <a:xfrm rot="0">
            <a:off x="2429621" y="5965268"/>
            <a:ext cx="13018356" cy="586740"/>
          </a:xfrm>
          <a:prstGeom prst="rect">
            <a:avLst/>
          </a:prstGeom>
        </p:spPr>
        <p:txBody>
          <a:bodyPr anchor="t" rtlCol="false" tIns="0" lIns="0" bIns="0" rIns="0">
            <a:spAutoFit/>
          </a:bodyPr>
          <a:lstStyle/>
          <a:p>
            <a:pPr algn="ctr">
              <a:lnSpc>
                <a:spcPts val="4679"/>
              </a:lnSpc>
            </a:pPr>
            <a:r>
              <a:rPr lang="en-US" sz="3999">
                <a:solidFill>
                  <a:srgbClr val="FFFFFF"/>
                </a:solidFill>
                <a:latin typeface="Blueberry"/>
              </a:rPr>
              <a:t>Future enhancements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83602" y="4623694"/>
            <a:ext cx="4436442" cy="4114800"/>
          </a:xfrm>
          <a:prstGeom prst="rect">
            <a:avLst/>
          </a:prstGeom>
        </p:spPr>
      </p:pic>
      <p:sp>
        <p:nvSpPr>
          <p:cNvPr name="TextBox 9" id="9"/>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Future enhancements</a:t>
            </a:r>
          </a:p>
        </p:txBody>
      </p:sp>
      <p:sp>
        <p:nvSpPr>
          <p:cNvPr name="TextBox 10" id="10"/>
          <p:cNvSpPr txBox="true"/>
          <p:nvPr/>
        </p:nvSpPr>
        <p:spPr>
          <a:xfrm rot="0">
            <a:off x="7636869" y="4913827"/>
            <a:ext cx="9833896" cy="39643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 The addition of systems like bike theft detection system, Pickpocket detection system, etc. will be the enhancements for this project.</a:t>
            </a:r>
          </a:p>
          <a:p>
            <a:pPr>
              <a:lnSpc>
                <a:spcPts val="3509"/>
              </a:lnSpc>
            </a:pPr>
            <a:r>
              <a:rPr lang="en-US" sz="3000">
                <a:solidFill>
                  <a:srgbClr val="FFFFFF"/>
                </a:solidFill>
                <a:latin typeface="Roboto Condensed"/>
              </a:rPr>
              <a:t>• Advanced machine learning algorithms will be implemented to reinforce accurate predictions.</a:t>
            </a:r>
          </a:p>
          <a:p>
            <a:pPr>
              <a:lnSpc>
                <a:spcPts val="3509"/>
              </a:lnSpc>
            </a:pPr>
            <a:r>
              <a:rPr lang="en-US" sz="3000">
                <a:solidFill>
                  <a:srgbClr val="FFFFFF"/>
                </a:solidFill>
                <a:latin typeface="Roboto Condensed"/>
              </a:rPr>
              <a:t>• The system will be reinforcing with certain advanced optimization techniques to improve speed and reduce page loading time.</a:t>
            </a:r>
          </a:p>
          <a:p>
            <a:pPr>
              <a:lnSpc>
                <a:spcPts val="3509"/>
              </a:lnSpc>
            </a:pPr>
            <a:r>
              <a:rPr lang="en-US" sz="3000">
                <a:solidFill>
                  <a:srgbClr val="FFFFFF"/>
                </a:solidFill>
                <a:latin typeface="Roboto Condensed"/>
              </a:rPr>
              <a:t>• The ease of access will be improved</a:t>
            </a:r>
          </a:p>
        </p:txBody>
      </p:sp>
      <p:sp>
        <p:nvSpPr>
          <p:cNvPr name="TextBox 11" id="11"/>
          <p:cNvSpPr txBox="true"/>
          <p:nvPr/>
        </p:nvSpPr>
        <p:spPr>
          <a:xfrm rot="0">
            <a:off x="7636869" y="4027429"/>
            <a:ext cx="5923953" cy="596265"/>
          </a:xfrm>
          <a:prstGeom prst="rect">
            <a:avLst/>
          </a:prstGeom>
        </p:spPr>
        <p:txBody>
          <a:bodyPr anchor="t" rtlCol="false" tIns="0" lIns="0" bIns="0" rIns="0">
            <a:spAutoFit/>
          </a:bodyPr>
          <a:lstStyle/>
          <a:p>
            <a:pPr>
              <a:lnSpc>
                <a:spcPts val="4679"/>
              </a:lnSpc>
            </a:pPr>
            <a:r>
              <a:rPr lang="en-US" sz="3999" spc="199">
                <a:solidFill>
                  <a:srgbClr val="AEFEFF"/>
                </a:solidFill>
                <a:latin typeface="Roboto Condensed"/>
              </a:rPr>
              <a:t>Future enhancements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APPENDIX 1 </a:t>
            </a:r>
          </a:p>
        </p:txBody>
      </p:sp>
      <p:sp>
        <p:nvSpPr>
          <p:cNvPr name="TextBox 5" id="5"/>
          <p:cNvSpPr txBox="true"/>
          <p:nvPr/>
        </p:nvSpPr>
        <p:spPr>
          <a:xfrm rot="0">
            <a:off x="2429621" y="5955743"/>
            <a:ext cx="13018356"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Sample coding</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6230600" cy="818292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614769" y="8389485"/>
            <a:ext cx="5520044" cy="379503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6887969" y="-868815"/>
            <a:ext cx="5520044" cy="37950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8541" y="-1897515"/>
            <a:ext cx="5520044" cy="379503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18563" y="7314112"/>
            <a:ext cx="5520044" cy="37950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463807" y="2926215"/>
            <a:ext cx="5795493" cy="4114800"/>
          </a:xfrm>
          <a:prstGeom prst="rect">
            <a:avLst/>
          </a:prstGeom>
        </p:spPr>
      </p:pic>
      <p:sp>
        <p:nvSpPr>
          <p:cNvPr name="TextBox 8" id="8"/>
          <p:cNvSpPr txBox="true"/>
          <p:nvPr/>
        </p:nvSpPr>
        <p:spPr>
          <a:xfrm rot="0">
            <a:off x="2208145" y="4263262"/>
            <a:ext cx="8127317" cy="2211705"/>
          </a:xfrm>
          <a:prstGeom prst="rect">
            <a:avLst/>
          </a:prstGeom>
        </p:spPr>
        <p:txBody>
          <a:bodyPr anchor="t" rtlCol="false" tIns="0" lIns="0" bIns="0" rIns="0">
            <a:spAutoFit/>
          </a:bodyPr>
          <a:lstStyle/>
          <a:p>
            <a:pPr marL="647700" indent="-323850" lvl="1">
              <a:lnSpc>
                <a:spcPts val="3509"/>
              </a:lnSpc>
              <a:buFont typeface="Arial"/>
              <a:buChar char="•"/>
            </a:pPr>
            <a:r>
              <a:rPr lang="en-US" sz="3000">
                <a:solidFill>
                  <a:srgbClr val="FFFFFF"/>
                </a:solidFill>
                <a:latin typeface="Roboto Condensed"/>
              </a:rPr>
              <a:t>The code is entirely coded by python.</a:t>
            </a:r>
          </a:p>
          <a:p>
            <a:pPr marL="647700" indent="-323850" lvl="1">
              <a:lnSpc>
                <a:spcPts val="3509"/>
              </a:lnSpc>
              <a:buFont typeface="Arial"/>
              <a:buChar char="•"/>
            </a:pPr>
            <a:r>
              <a:rPr lang="en-US" sz="3000">
                <a:solidFill>
                  <a:srgbClr val="FFFFFF"/>
                </a:solidFill>
                <a:latin typeface="Roboto Condensed"/>
              </a:rPr>
              <a:t>The packages termed as flask, openCV has been implemented.</a:t>
            </a:r>
          </a:p>
          <a:p>
            <a:pPr marL="647700" indent="-323850" lvl="1">
              <a:lnSpc>
                <a:spcPts val="3509"/>
              </a:lnSpc>
              <a:buFont typeface="Arial"/>
              <a:buChar char="•"/>
            </a:pPr>
            <a:r>
              <a:rPr lang="en-US" sz="3000">
                <a:solidFill>
                  <a:srgbClr val="FFFFFF"/>
                </a:solidFill>
                <a:latin typeface="Roboto Condensed"/>
              </a:rPr>
              <a:t>The frontend is coded using html,css,js,bootstrap,etc.</a:t>
            </a:r>
          </a:p>
        </p:txBody>
      </p:sp>
      <p:sp>
        <p:nvSpPr>
          <p:cNvPr name="TextBox 9" id="9"/>
          <p:cNvSpPr txBox="true"/>
          <p:nvPr/>
        </p:nvSpPr>
        <p:spPr>
          <a:xfrm rot="0">
            <a:off x="2489950" y="2610103"/>
            <a:ext cx="7845512"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a:rPr>
              <a:t>Coding implementation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8955252" cy="5037329"/>
          </a:xfrm>
          <a:prstGeom prst="rect">
            <a:avLst/>
          </a:prstGeom>
        </p:spPr>
      </p:pic>
      <p:pic>
        <p:nvPicPr>
          <p:cNvPr name="Picture 3" id="3"/>
          <p:cNvPicPr>
            <a:picLocks noChangeAspect="true"/>
          </p:cNvPicPr>
          <p:nvPr/>
        </p:nvPicPr>
        <p:blipFill>
          <a:blip r:embed="rId3"/>
          <a:srcRect l="0" t="965" r="0" b="7396"/>
          <a:stretch>
            <a:fillRect/>
          </a:stretch>
        </p:blipFill>
        <p:spPr>
          <a:xfrm flipH="false" flipV="false" rot="0">
            <a:off x="8955252" y="0"/>
            <a:ext cx="9772462" cy="503732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5143500"/>
            <a:ext cx="8953922" cy="5036581"/>
          </a:xfrm>
          <a:prstGeom prst="rect">
            <a:avLst/>
          </a:prstGeom>
        </p:spPr>
      </p:pic>
      <p:pic>
        <p:nvPicPr>
          <p:cNvPr name="Picture 5" id="5"/>
          <p:cNvPicPr>
            <a:picLocks noChangeAspect="true"/>
          </p:cNvPicPr>
          <p:nvPr/>
        </p:nvPicPr>
        <p:blipFill>
          <a:blip r:embed="rId5"/>
          <a:srcRect l="1412" t="0" r="0" b="0"/>
          <a:stretch>
            <a:fillRect/>
          </a:stretch>
        </p:blipFill>
        <p:spPr>
          <a:xfrm flipH="false" flipV="false" rot="0">
            <a:off x="8955252" y="5037329"/>
            <a:ext cx="13267144" cy="756968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APPENDIX 2</a:t>
            </a:r>
          </a:p>
        </p:txBody>
      </p:sp>
      <p:sp>
        <p:nvSpPr>
          <p:cNvPr name="TextBox 5" id="5"/>
          <p:cNvSpPr txBox="true"/>
          <p:nvPr/>
        </p:nvSpPr>
        <p:spPr>
          <a:xfrm rot="0">
            <a:off x="2429621" y="5955743"/>
            <a:ext cx="13018356"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Sample output</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3804" y="0"/>
            <a:ext cx="5554932" cy="3124649"/>
          </a:xfrm>
          <a:prstGeom prst="rect">
            <a:avLst/>
          </a:prstGeom>
        </p:spPr>
      </p:pic>
      <p:pic>
        <p:nvPicPr>
          <p:cNvPr name="Picture 3" id="3"/>
          <p:cNvPicPr>
            <a:picLocks noChangeAspect="true"/>
          </p:cNvPicPr>
          <p:nvPr/>
        </p:nvPicPr>
        <p:blipFill>
          <a:blip r:embed="rId3"/>
          <a:srcRect l="0" t="0" r="0" b="5884"/>
          <a:stretch>
            <a:fillRect/>
          </a:stretch>
        </p:blipFill>
        <p:spPr>
          <a:xfrm flipH="false" flipV="false" rot="0">
            <a:off x="5471128" y="0"/>
            <a:ext cx="5902266" cy="3124649"/>
          </a:xfrm>
          <a:prstGeom prst="rect">
            <a:avLst/>
          </a:prstGeom>
        </p:spPr>
      </p:pic>
      <p:pic>
        <p:nvPicPr>
          <p:cNvPr name="Picture 4" id="4"/>
          <p:cNvPicPr>
            <a:picLocks noChangeAspect="true"/>
          </p:cNvPicPr>
          <p:nvPr/>
        </p:nvPicPr>
        <p:blipFill>
          <a:blip r:embed="rId4"/>
          <a:srcRect l="0" t="9831" r="0" b="9831"/>
          <a:stretch>
            <a:fillRect/>
          </a:stretch>
        </p:blipFill>
        <p:spPr>
          <a:xfrm flipH="false" flipV="false" rot="0">
            <a:off x="11373394" y="0"/>
            <a:ext cx="6914606" cy="312464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45856" y="6791169"/>
            <a:ext cx="6695413" cy="376617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649557" y="6791169"/>
            <a:ext cx="6214811" cy="3495831"/>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864368" y="6791169"/>
            <a:ext cx="6214811" cy="3495831"/>
          </a:xfrm>
          <a:prstGeom prst="rect">
            <a:avLst/>
          </a:prstGeom>
        </p:spPr>
      </p:pic>
      <p:sp>
        <p:nvSpPr>
          <p:cNvPr name="TextBox 8" id="8"/>
          <p:cNvSpPr txBox="true"/>
          <p:nvPr/>
        </p:nvSpPr>
        <p:spPr>
          <a:xfrm rot="0">
            <a:off x="3138979" y="4188134"/>
            <a:ext cx="12010042" cy="1787200"/>
          </a:xfrm>
          <a:prstGeom prst="rect">
            <a:avLst/>
          </a:prstGeom>
        </p:spPr>
        <p:txBody>
          <a:bodyPr anchor="t" rtlCol="false" tIns="0" lIns="0" bIns="0" rIns="0">
            <a:spAutoFit/>
          </a:bodyPr>
          <a:lstStyle/>
          <a:p>
            <a:pPr algn="ctr">
              <a:lnSpc>
                <a:spcPts val="13414"/>
              </a:lnSpc>
            </a:pPr>
            <a:r>
              <a:rPr lang="en-US" sz="13414">
                <a:solidFill>
                  <a:srgbClr val="FF0099"/>
                </a:solidFill>
                <a:latin typeface="Hitchcut"/>
              </a:rPr>
              <a:t>CYBERSPY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7873730" cy="442897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414270" y="0"/>
            <a:ext cx="7873730" cy="442897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886379" y="6622176"/>
            <a:ext cx="6515242" cy="3664824"/>
          </a:xfrm>
          <a:prstGeom prst="rect">
            <a:avLst/>
          </a:prstGeom>
        </p:spPr>
      </p:pic>
      <p:sp>
        <p:nvSpPr>
          <p:cNvPr name="TextBox 5" id="5"/>
          <p:cNvSpPr txBox="true"/>
          <p:nvPr/>
        </p:nvSpPr>
        <p:spPr>
          <a:xfrm rot="0">
            <a:off x="5229550" y="5065569"/>
            <a:ext cx="7828901" cy="1367687"/>
          </a:xfrm>
          <a:prstGeom prst="rect">
            <a:avLst/>
          </a:prstGeom>
        </p:spPr>
        <p:txBody>
          <a:bodyPr anchor="t" rtlCol="false" tIns="0" lIns="0" bIns="0" rIns="0">
            <a:spAutoFit/>
          </a:bodyPr>
          <a:lstStyle/>
          <a:p>
            <a:pPr algn="ctr">
              <a:lnSpc>
                <a:spcPts val="9538"/>
              </a:lnSpc>
            </a:pPr>
            <a:r>
              <a:rPr lang="en-US" sz="11922">
                <a:solidFill>
                  <a:srgbClr val="94DD26"/>
                </a:solidFill>
                <a:latin typeface="Hitchcut"/>
              </a:rPr>
              <a:t>Cyberspy</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855922" y="4837776"/>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REFERENCES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6096000"/>
                <a:gridCol w="6096000"/>
                <a:gridCol w="6096000"/>
              </a:tblGrid>
              <a:tr h="1248928">
                <a:tc>
                  <a:txBody>
                    <a:bodyPr anchor="t" rtlCol="false"/>
                    <a:lstStyle/>
                    <a:p>
                      <a:pPr algn="l">
                        <a:defRPr/>
                      </a:pPr>
                      <a:r>
                        <a:rPr lang="en-US" sz="3800">
                          <a:solidFill>
                            <a:srgbClr val="FFFFFF"/>
                          </a:solidFill>
                          <a:latin typeface="Roboto Condensed Bold"/>
                        </a:rPr>
                        <a:t>Title</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3800">
                          <a:solidFill>
                            <a:srgbClr val="FFFFFF"/>
                          </a:solidFill>
                          <a:latin typeface="Roboto Condensed Bold"/>
                        </a:rPr>
                        <a:t>Author</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3800">
                          <a:solidFill>
                            <a:srgbClr val="FFFFFF"/>
                          </a:solidFill>
                          <a:latin typeface="Roboto Condensed Bold"/>
                        </a:rPr>
                        <a:t>Citation</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70354">
                <a:tc>
                  <a:txBody>
                    <a:bodyPr anchor="t" rtlCol="false"/>
                    <a:lstStyle/>
                    <a:p>
                      <a:pPr algn="l">
                        <a:defRPr/>
                      </a:pPr>
                      <a:r>
                        <a:rPr lang="en-US" sz="2300">
                          <a:solidFill>
                            <a:srgbClr val="FFFFFF"/>
                          </a:solidFill>
                          <a:latin typeface="Roboto Condensed"/>
                        </a:rPr>
                        <a:t>Writing Overview on Criminal Recognizable proof in Mumbai utilizing DBSCAN</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Akshay Rathod, Rushikesh Sawant</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Vol 12 No SUP 1 (2020): SAMRIDDHI: A Journal of Physical Sciences, Engineering and Technology.</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193942">
                <a:tc>
                  <a:txBody>
                    <a:bodyPr anchor="t" rtlCol="false"/>
                    <a:lstStyle/>
                    <a:p>
                      <a:pPr algn="l">
                        <a:defRPr/>
                      </a:pPr>
                      <a:r>
                        <a:rPr lang="en-US" sz="2300">
                          <a:solidFill>
                            <a:srgbClr val="FFFFFF"/>
                          </a:solidFill>
                          <a:latin typeface="Roboto Condensed"/>
                        </a:rPr>
                        <a:t>Face Detection Techniques: A Review</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Ashu Kumar, Amandeep Kaur</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99">
                          <a:solidFill>
                            <a:srgbClr val="FFFFFF"/>
                          </a:solidFill>
                          <a:latin typeface="Roboto Condensed"/>
                        </a:rPr>
                        <a:t>Artificial Intelligence Review 52(1) DOI:10.1007/s10462-018-9650-2</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566451">
                <a:tc>
                  <a:txBody>
                    <a:bodyPr anchor="t" rtlCol="false"/>
                    <a:lstStyle/>
                    <a:p>
                      <a:pPr algn="l">
                        <a:defRPr/>
                      </a:pPr>
                      <a:r>
                        <a:rPr lang="en-US" sz="2299">
                          <a:solidFill>
                            <a:srgbClr val="FFFFFF"/>
                          </a:solidFill>
                          <a:latin typeface="Roboto Condensed"/>
                        </a:rPr>
                        <a:t>The system of face detection based on OpenCV</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Xinghua Fan, Fuyou Zhang</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99">
                          <a:solidFill>
                            <a:srgbClr val="FFFFFF"/>
                          </a:solidFill>
                          <a:latin typeface="Roboto Condensed"/>
                        </a:rPr>
                        <a:t>2012 24th Chinese Control and Decision Conference (CCDC), 2012, pp. 648-651, Doi: 10.1109/CCDC.2012.6242980.</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938961">
                <a:tc>
                  <a:txBody>
                    <a:bodyPr anchor="t" rtlCol="false"/>
                    <a:lstStyle/>
                    <a:p>
                      <a:pPr algn="l">
                        <a:defRPr/>
                      </a:pPr>
                      <a:r>
                        <a:rPr lang="en-US" sz="2299">
                          <a:solidFill>
                            <a:srgbClr val="FFFFFF"/>
                          </a:solidFill>
                          <a:latin typeface="Roboto Condensed"/>
                        </a:rPr>
                        <a:t>Face detection and tracking: Using OpenCV</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399">
                          <a:solidFill>
                            <a:srgbClr val="FFFFFF"/>
                          </a:solidFill>
                          <a:latin typeface="Roboto Condensed"/>
                        </a:rPr>
                        <a:t>Kruti Goyal, Kartikey Agarwal</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099">
                          <a:solidFill>
                            <a:srgbClr val="FFFFFF"/>
                          </a:solidFill>
                          <a:latin typeface="Roboto Condensed"/>
                        </a:rPr>
                        <a:t>2017 International conference of Electronics, Communication and Aerospace Technology (ICECA), 2017, pp. 474-478, Doi: 10.1109/ICECA.2017.8203730.</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251251">
                <a:tc>
                  <a:txBody>
                    <a:bodyPr anchor="t" rtlCol="false"/>
                    <a:lstStyle/>
                    <a:p>
                      <a:pPr algn="l">
                        <a:defRPr/>
                      </a:pPr>
                      <a:r>
                        <a:rPr lang="en-US" sz="2299">
                          <a:solidFill>
                            <a:srgbClr val="FFFFFF"/>
                          </a:solidFill>
                          <a:latin typeface="Roboto Condensed"/>
                        </a:rPr>
                        <a:t>Real time face detection and tracking using opencv</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399">
                          <a:solidFill>
                            <a:srgbClr val="FFFFFF"/>
                          </a:solidFill>
                          <a:latin typeface="Roboto Condensed"/>
                        </a:rPr>
                        <a:t>Mamata s.Kalas</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IRF International Conference, 5th &amp; 6th February 2014, Pune India. ISBN: 978-93-82702-56-</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817114">
                <a:tc>
                  <a:txBody>
                    <a:bodyPr anchor="t" rtlCol="false"/>
                    <a:lstStyle/>
                    <a:p>
                      <a:pPr algn="l">
                        <a:defRPr/>
                      </a:pPr>
                      <a:r>
                        <a:rPr lang="en-US" sz="2299">
                          <a:solidFill>
                            <a:srgbClr val="FFFFFF"/>
                          </a:solidFill>
                          <a:latin typeface="Roboto Condensed"/>
                        </a:rPr>
                        <a:t>A comparative study between LBP and Haar-like features for Face Detection using OpenCV</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399">
                          <a:solidFill>
                            <a:srgbClr val="FFFFFF"/>
                          </a:solidFill>
                          <a:latin typeface="Roboto Condensed"/>
                        </a:rPr>
                        <a:t>Kushsairy Kadir, Mohd Khairi Kamaruddin</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2014 4th International Conference on Engineering Technology and Technopreneuship (ICE2T), 2014, pp. 335-339, Doi: 10.1109/ICE2T.2014.7006273</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252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5753937" cy="58835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753937" y="4027892"/>
            <a:ext cx="8349370" cy="6259108"/>
          </a:xfrm>
          <a:prstGeom prst="rect">
            <a:avLst/>
          </a:prstGeom>
        </p:spPr>
      </p:pic>
      <p:pic>
        <p:nvPicPr>
          <p:cNvPr name="Picture 4" id="4"/>
          <p:cNvPicPr>
            <a:picLocks noChangeAspect="true"/>
          </p:cNvPicPr>
          <p:nvPr/>
        </p:nvPicPr>
        <p:blipFill>
          <a:blip r:embed="rId4"/>
          <a:srcRect l="0" t="3739" r="0" b="3739"/>
          <a:stretch>
            <a:fillRect/>
          </a:stretch>
        </p:blipFill>
        <p:spPr>
          <a:xfrm flipH="false" flipV="false" rot="0">
            <a:off x="0" y="5946356"/>
            <a:ext cx="5753937" cy="4340644"/>
          </a:xfrm>
          <a:prstGeom prst="rect">
            <a:avLst/>
          </a:prstGeom>
        </p:spPr>
      </p:pic>
      <p:pic>
        <p:nvPicPr>
          <p:cNvPr name="Picture 5" id="5"/>
          <p:cNvPicPr>
            <a:picLocks noChangeAspect="true"/>
          </p:cNvPicPr>
          <p:nvPr/>
        </p:nvPicPr>
        <p:blipFill>
          <a:blip r:embed="rId5"/>
          <a:srcRect l="0" t="1183" r="0" b="0"/>
          <a:stretch>
            <a:fillRect/>
          </a:stretch>
        </p:blipFill>
        <p:spPr>
          <a:xfrm flipH="false" flipV="false" rot="0">
            <a:off x="13328508" y="3754885"/>
            <a:ext cx="4959492" cy="653211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753937" y="-340133"/>
            <a:ext cx="5251928" cy="4368025"/>
          </a:xfrm>
          <a:prstGeom prst="rect">
            <a:avLst/>
          </a:prstGeom>
        </p:spPr>
      </p:pic>
      <p:pic>
        <p:nvPicPr>
          <p:cNvPr name="Picture 7" id="7"/>
          <p:cNvPicPr>
            <a:picLocks noChangeAspect="true"/>
          </p:cNvPicPr>
          <p:nvPr/>
        </p:nvPicPr>
        <p:blipFill>
          <a:blip r:embed="rId7"/>
          <a:srcRect l="3388" t="14358" r="0" b="14358"/>
          <a:stretch>
            <a:fillRect/>
          </a:stretch>
        </p:blipFill>
        <p:spPr>
          <a:xfrm flipH="false" flipV="false" rot="0">
            <a:off x="11005865" y="0"/>
            <a:ext cx="7282135" cy="4027892"/>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6096000"/>
                <a:gridCol w="6096000"/>
                <a:gridCol w="6096000"/>
              </a:tblGrid>
              <a:tr h="1443806">
                <a:tc>
                  <a:txBody>
                    <a:bodyPr anchor="t" rtlCol="false"/>
                    <a:lstStyle/>
                    <a:p>
                      <a:pPr algn="l">
                        <a:defRPr/>
                      </a:pPr>
                      <a:r>
                        <a:rPr lang="en-US" sz="3800">
                          <a:solidFill>
                            <a:srgbClr val="FFFFFF"/>
                          </a:solidFill>
                          <a:latin typeface="Roboto Condensed"/>
                        </a:rPr>
                        <a:t>Title</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3800">
                          <a:solidFill>
                            <a:srgbClr val="FFFFFF"/>
                          </a:solidFill>
                          <a:latin typeface="Roboto Condensed"/>
                        </a:rPr>
                        <a:t>Author</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3800">
                          <a:solidFill>
                            <a:srgbClr val="FFFFFF"/>
                          </a:solidFill>
                          <a:latin typeface="Roboto Condensed"/>
                        </a:rPr>
                        <a:t>Citation</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479603">
                <a:tc>
                  <a:txBody>
                    <a:bodyPr anchor="t" rtlCol="false"/>
                    <a:lstStyle/>
                    <a:p>
                      <a:pPr algn="l">
                        <a:defRPr/>
                      </a:pPr>
                      <a:r>
                        <a:rPr lang="en-US" sz="2300">
                          <a:solidFill>
                            <a:srgbClr val="FFFFFF"/>
                          </a:solidFill>
                          <a:latin typeface="Roboto Condensed"/>
                        </a:rPr>
                        <a:t>Face detection based on adaboost</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Jian-Ming Liao</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2009 International Conference on Apperceiving Computing and Intelligence Analysis, IEEE</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479603">
                <a:tc>
                  <a:txBody>
                    <a:bodyPr anchor="t" rtlCol="false"/>
                    <a:lstStyle/>
                    <a:p>
                      <a:pPr algn="l">
                        <a:defRPr/>
                      </a:pPr>
                      <a:r>
                        <a:rPr lang="en-US" sz="2300">
                          <a:solidFill>
                            <a:srgbClr val="FFFFFF"/>
                          </a:solidFill>
                          <a:latin typeface="Roboto Condensed"/>
                        </a:rPr>
                        <a:t>Face Detection and Tracking using OpenCV</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S.V. Viraktamath, Aditya Khatawkar</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The Standard International Journals (The SIJ), ISSN: 2321 – 2403</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944961">
                <a:tc>
                  <a:txBody>
                    <a:bodyPr anchor="t" rtlCol="false"/>
                    <a:lstStyle/>
                    <a:p>
                      <a:pPr algn="l">
                        <a:defRPr/>
                      </a:pPr>
                      <a:r>
                        <a:rPr lang="en-US" sz="2300">
                          <a:solidFill>
                            <a:srgbClr val="FFFFFF"/>
                          </a:solidFill>
                          <a:latin typeface="Roboto Condensed"/>
                        </a:rPr>
                        <a:t>Face Detection Method Research and Implementation Based on Adaboost</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Dai Chen, Ji-lin Wang</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2010 International Symposium on Intelligence Information Processing and Trusted Computing, 2010, pp. 643-646, doi: 10.1109/IPTC.2010.125.</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944961">
                <a:tc>
                  <a:txBody>
                    <a:bodyPr anchor="t" rtlCol="false"/>
                    <a:lstStyle/>
                    <a:p>
                      <a:pPr algn="l">
                        <a:defRPr/>
                      </a:pPr>
                      <a:r>
                        <a:rPr lang="en-US" sz="2300">
                          <a:solidFill>
                            <a:srgbClr val="FFFFFF"/>
                          </a:solidFill>
                          <a:latin typeface="Roboto Condensed"/>
                        </a:rPr>
                        <a:t>Research of AdaBoost Face Detection and OpenCV Implementation</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H.W. Liu, G. Wang, and G.W. Zhang</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AMM 2014;651–653:482–5. https://doi.org/10.4028/www.scientific.net/amm.651-653.482.</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994066">
                <a:tc>
                  <a:txBody>
                    <a:bodyPr anchor="t" rtlCol="false"/>
                    <a:lstStyle/>
                    <a:p>
                      <a:pPr algn="l">
                        <a:defRPr/>
                      </a:pPr>
                      <a:r>
                        <a:rPr lang="en-US" sz="2300">
                          <a:solidFill>
                            <a:srgbClr val="FFFFFF"/>
                          </a:solidFill>
                          <a:latin typeface="Roboto Condensed"/>
                        </a:rPr>
                        <a:t>University Classroom Attendance Based on Deep Learning</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400">
                          <a:solidFill>
                            <a:srgbClr val="FFFFFF"/>
                          </a:solidFill>
                          <a:latin typeface="Roboto Condensed"/>
                        </a:rPr>
                        <a:t>Rong Fu, Dan Wang</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l">
                        <a:defRPr/>
                      </a:pPr>
                      <a:r>
                        <a:rPr lang="en-US" sz="2100">
                          <a:solidFill>
                            <a:srgbClr val="FFFFFF"/>
                          </a:solidFill>
                          <a:latin typeface="Roboto Condensed"/>
                        </a:rPr>
                        <a:t>2017 10th International Conference on Intelligent Computation Technology and Automation (ICICTA), 2017, pp. 128-131, doi: 10.1109/ICICTA.2017.35.</a:t>
                      </a:r>
                      <a:endParaRPr lang="en-US" sz="1100"/>
                    </a:p>
                  </a:txBody>
                  <a:tcP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25" r="0" b="3125"/>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7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021483">
            <a:off x="-725727" y="5663000"/>
            <a:ext cx="3383215" cy="4930004"/>
          </a:xfrm>
          <a:prstGeom prst="rect">
            <a:avLst/>
          </a:prstGeom>
        </p:spPr>
      </p:pic>
      <p:pic>
        <p:nvPicPr>
          <p:cNvPr name="Picture 4" id="4"/>
          <p:cNvPicPr>
            <a:picLocks noChangeAspect="true"/>
          </p:cNvPicPr>
          <p:nvPr/>
        </p:nvPicPr>
        <p:blipFill>
          <a:blip r:embed="rId5">
            <a:alphaModFix amt="79000"/>
          </a:blip>
          <a:srcRect l="0" t="0" r="0" b="0"/>
          <a:stretch>
            <a:fillRect/>
          </a:stretch>
        </p:blipFill>
        <p:spPr>
          <a:xfrm flipH="false" flipV="false" rot="1105659">
            <a:off x="-430069" y="5113253"/>
            <a:ext cx="2056188" cy="4143451"/>
          </a:xfrm>
          <a:prstGeom prst="rect">
            <a:avLst/>
          </a:prstGeom>
        </p:spPr>
      </p:pic>
      <p:pic>
        <p:nvPicPr>
          <p:cNvPr name="Picture 5" id="5"/>
          <p:cNvPicPr>
            <a:picLocks noChangeAspect="true"/>
          </p:cNvPicPr>
          <p:nvPr/>
        </p:nvPicPr>
        <p:blipFill>
          <a:blip r:embed="rId6">
            <a:alphaModFix amt="79000"/>
          </a:blip>
          <a:srcRect l="0" t="0" r="0" b="0"/>
          <a:stretch>
            <a:fillRect/>
          </a:stretch>
        </p:blipFill>
        <p:spPr>
          <a:xfrm flipH="false" flipV="false" rot="0">
            <a:off x="-388105" y="7493148"/>
            <a:ext cx="3151454" cy="3555942"/>
          </a:xfrm>
          <a:prstGeom prst="rect">
            <a:avLst/>
          </a:prstGeom>
        </p:spPr>
      </p:pic>
      <p:pic>
        <p:nvPicPr>
          <p:cNvPr name="Picture 6" id="6"/>
          <p:cNvPicPr>
            <a:picLocks noChangeAspect="true"/>
          </p:cNvPicPr>
          <p:nvPr/>
        </p:nvPicPr>
        <p:blipFill>
          <a:blip r:embed="rId7">
            <a:alphaModFix amt="79000"/>
          </a:blip>
          <a:srcRect l="0" t="0" r="0" b="0"/>
          <a:stretch>
            <a:fillRect/>
          </a:stretch>
        </p:blipFill>
        <p:spPr>
          <a:xfrm flipH="false" flipV="false" rot="3058939">
            <a:off x="1059857" y="7921533"/>
            <a:ext cx="2843895" cy="3651871"/>
          </a:xfrm>
          <a:prstGeom prst="rect">
            <a:avLst/>
          </a:prstGeom>
        </p:spPr>
      </p:pic>
      <p:pic>
        <p:nvPicPr>
          <p:cNvPr name="Picture 7" id="7"/>
          <p:cNvPicPr>
            <a:picLocks noChangeAspect="true"/>
          </p:cNvPicPr>
          <p:nvPr/>
        </p:nvPicPr>
        <p:blipFill>
          <a:blip r:embed="rId8">
            <a:alphaModFix amt="86000"/>
          </a:blip>
          <a:srcRect l="0" t="0" r="0" b="0"/>
          <a:stretch>
            <a:fillRect/>
          </a:stretch>
        </p:blipFill>
        <p:spPr>
          <a:xfrm flipH="false" flipV="false" rot="0">
            <a:off x="13883857" y="-1386891"/>
            <a:ext cx="5250460" cy="4574463"/>
          </a:xfrm>
          <a:prstGeom prst="rect">
            <a:avLst/>
          </a:prstGeom>
        </p:spPr>
      </p:pic>
      <p:pic>
        <p:nvPicPr>
          <p:cNvPr name="Picture 8" id="8"/>
          <p:cNvPicPr>
            <a:picLocks noChangeAspect="true"/>
          </p:cNvPicPr>
          <p:nvPr/>
        </p:nvPicPr>
        <p:blipFill>
          <a:blip r:embed="rId5">
            <a:alphaModFix amt="81000"/>
          </a:blip>
          <a:srcRect l="0" t="0" r="0" b="0"/>
          <a:stretch>
            <a:fillRect/>
          </a:stretch>
        </p:blipFill>
        <p:spPr>
          <a:xfrm flipH="false" flipV="false" rot="-1556052">
            <a:off x="16494327" y="7367302"/>
            <a:ext cx="2232935" cy="4499618"/>
          </a:xfrm>
          <a:prstGeom prst="rect">
            <a:avLst/>
          </a:prstGeom>
        </p:spPr>
      </p:pic>
      <p:pic>
        <p:nvPicPr>
          <p:cNvPr name="Picture 9" id="9"/>
          <p:cNvPicPr>
            <a:picLocks noChangeAspect="true"/>
          </p:cNvPicPr>
          <p:nvPr/>
        </p:nvPicPr>
        <p:blipFill>
          <a:blip r:embed="rId9">
            <a:alphaModFix amt="80000"/>
          </a:blip>
          <a:srcRect l="0" t="0" r="0" b="0"/>
          <a:stretch>
            <a:fillRect/>
          </a:stretch>
        </p:blipFill>
        <p:spPr>
          <a:xfrm flipH="false" flipV="false" rot="-1556052">
            <a:off x="-529104" y="-1851602"/>
            <a:ext cx="2232935" cy="4499618"/>
          </a:xfrm>
          <a:prstGeom prst="rect">
            <a:avLst/>
          </a:prstGeom>
        </p:spPr>
      </p:pic>
      <p:sp>
        <p:nvSpPr>
          <p:cNvPr name="TextBox 10" id="10"/>
          <p:cNvSpPr txBox="true"/>
          <p:nvPr/>
        </p:nvSpPr>
        <p:spPr>
          <a:xfrm rot="0">
            <a:off x="3043861" y="2086682"/>
            <a:ext cx="12578970" cy="5406466"/>
          </a:xfrm>
          <a:prstGeom prst="rect">
            <a:avLst/>
          </a:prstGeom>
        </p:spPr>
        <p:txBody>
          <a:bodyPr anchor="t" rtlCol="false" tIns="0" lIns="0" bIns="0" rIns="0">
            <a:spAutoFit/>
          </a:bodyPr>
          <a:lstStyle/>
          <a:p>
            <a:pPr algn="ctr">
              <a:lnSpc>
                <a:spcPts val="21730"/>
              </a:lnSpc>
            </a:pPr>
            <a:r>
              <a:rPr lang="en-US" sz="15522">
                <a:solidFill>
                  <a:srgbClr val="8B3333">
                    <a:alpha val="69804"/>
                  </a:srgbClr>
                </a:solidFill>
                <a:latin typeface="Buffalo"/>
              </a:rPr>
              <a:t>Thank you for all your support!!!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grpSp>
        <p:nvGrpSpPr>
          <p:cNvPr name="Group 9" id="9"/>
          <p:cNvGrpSpPr>
            <a:grpSpLocks noChangeAspect="true"/>
          </p:cNvGrpSpPr>
          <p:nvPr/>
        </p:nvGrpSpPr>
        <p:grpSpPr>
          <a:xfrm rot="0">
            <a:off x="717432" y="5102767"/>
            <a:ext cx="5809169" cy="3595951"/>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0" r="0" t="-3815" b="-3815"/>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Abstract</a:t>
            </a:r>
          </a:p>
        </p:txBody>
      </p:sp>
      <p:sp>
        <p:nvSpPr>
          <p:cNvPr name="TextBox 13" id="13"/>
          <p:cNvSpPr txBox="true"/>
          <p:nvPr/>
        </p:nvSpPr>
        <p:spPr>
          <a:xfrm rot="0">
            <a:off x="7638217" y="3507257"/>
            <a:ext cx="9621083" cy="2489386"/>
          </a:xfrm>
          <a:prstGeom prst="rect">
            <a:avLst/>
          </a:prstGeom>
        </p:spPr>
        <p:txBody>
          <a:bodyPr anchor="t" rtlCol="false" tIns="0" lIns="0" bIns="0" rIns="0">
            <a:spAutoFit/>
          </a:bodyPr>
          <a:lstStyle/>
          <a:p>
            <a:pPr algn="just" marL="730223" indent="-365112" lvl="1">
              <a:lnSpc>
                <a:spcPts val="3957"/>
              </a:lnSpc>
              <a:buFont typeface="Arial"/>
              <a:buChar char="•"/>
            </a:pPr>
            <a:r>
              <a:rPr lang="en-US" sz="3382">
                <a:solidFill>
                  <a:srgbClr val="FFFFFF"/>
                </a:solidFill>
                <a:latin typeface="Roboto Condensed"/>
              </a:rPr>
              <a:t>Crime detection system using OpenCV, and AI is an innovative solution to overcome and solve numerous crimes happening in and around us. This project helps to identify the culprit in fraction of seconds using AI and OpenCV. .</a:t>
            </a:r>
          </a:p>
        </p:txBody>
      </p:sp>
      <p:sp>
        <p:nvSpPr>
          <p:cNvPr name="TextBox 14" id="14"/>
          <p:cNvSpPr txBox="true"/>
          <p:nvPr/>
        </p:nvSpPr>
        <p:spPr>
          <a:xfrm rot="0">
            <a:off x="7638217" y="6306578"/>
            <a:ext cx="10246913" cy="3590811"/>
          </a:xfrm>
          <a:prstGeom prst="rect">
            <a:avLst/>
          </a:prstGeom>
        </p:spPr>
        <p:txBody>
          <a:bodyPr anchor="t" rtlCol="false" tIns="0" lIns="0" bIns="0" rIns="0">
            <a:spAutoFit/>
          </a:bodyPr>
          <a:lstStyle/>
          <a:p>
            <a:pPr marL="729631" indent="-364815" lvl="1">
              <a:lnSpc>
                <a:spcPts val="4731"/>
              </a:lnSpc>
              <a:buFont typeface="Arial"/>
              <a:buChar char="•"/>
            </a:pPr>
            <a:r>
              <a:rPr lang="en-US" sz="3379">
                <a:solidFill>
                  <a:srgbClr val="FFFFFF"/>
                </a:solidFill>
                <a:latin typeface="Roboto Condensed"/>
              </a:rPr>
              <a:t>This project will consist of all the tools and applications needed for each scenario like house robbery, Bike theft, etc. The input is given as image data using real time web cam.The input is given as image data using real time web cam.The technologies used in this project is OpenCV ,AI, ML, Neural Networks (Media pipe).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6230600" cy="818292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614769" y="8389485"/>
            <a:ext cx="5520044" cy="379503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6887969" y="-868815"/>
            <a:ext cx="5520044" cy="37950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58541" y="-1897515"/>
            <a:ext cx="5520044" cy="379503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18563" y="7314112"/>
            <a:ext cx="5520044" cy="37950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51426" y="4450935"/>
            <a:ext cx="3136543" cy="2485710"/>
          </a:xfrm>
          <a:prstGeom prst="rect">
            <a:avLst/>
          </a:prstGeom>
        </p:spPr>
      </p:pic>
      <p:sp>
        <p:nvSpPr>
          <p:cNvPr name="TextBox 8" id="8"/>
          <p:cNvSpPr txBox="true"/>
          <p:nvPr/>
        </p:nvSpPr>
        <p:spPr>
          <a:xfrm rot="0">
            <a:off x="2489950" y="4441410"/>
            <a:ext cx="9753339" cy="1773555"/>
          </a:xfrm>
          <a:prstGeom prst="rect">
            <a:avLst/>
          </a:prstGeom>
        </p:spPr>
        <p:txBody>
          <a:bodyPr anchor="t" rtlCol="false" tIns="0" lIns="0" bIns="0" rIns="0">
            <a:spAutoFit/>
          </a:bodyPr>
          <a:lstStyle/>
          <a:p>
            <a:pPr marL="647700" indent="-323850" lvl="1">
              <a:lnSpc>
                <a:spcPts val="3509"/>
              </a:lnSpc>
              <a:buFont typeface="Arial"/>
              <a:buChar char="•"/>
            </a:pPr>
            <a:r>
              <a:rPr lang="en-US" sz="3000">
                <a:solidFill>
                  <a:srgbClr val="FFFFFF"/>
                </a:solidFill>
                <a:latin typeface="Roboto Condensed"/>
              </a:rPr>
              <a:t> Online att system - </a:t>
            </a:r>
            <a:r>
              <a:rPr lang="en-US" sz="3000" u="sng">
                <a:solidFill>
                  <a:srgbClr val="3DEDE8"/>
                </a:solidFill>
                <a:latin typeface="Roboto Condensed"/>
              </a:rPr>
              <a:t>https://www.ijert.org/research/online-attendance-system-IJERTCONV5IS09052.pdf</a:t>
            </a:r>
          </a:p>
          <a:p>
            <a:pPr marL="647700" indent="-323850" lvl="1">
              <a:lnSpc>
                <a:spcPts val="3509"/>
              </a:lnSpc>
              <a:buFont typeface="Arial"/>
              <a:buChar char="•"/>
            </a:pPr>
            <a:r>
              <a:rPr lang="en-US" sz="3000">
                <a:solidFill>
                  <a:srgbClr val="FFFFFF"/>
                </a:solidFill>
                <a:latin typeface="Roboto Condensed"/>
              </a:rPr>
              <a:t>Face detection system - </a:t>
            </a:r>
            <a:r>
              <a:rPr lang="en-US" sz="3000" u="sng">
                <a:solidFill>
                  <a:srgbClr val="3DEDE8"/>
                </a:solidFill>
                <a:latin typeface="Roboto Condensed"/>
              </a:rPr>
              <a:t>https://arxiv.org/ftp/arxiv/papers/1901/1901.02452.pdf</a:t>
            </a:r>
          </a:p>
        </p:txBody>
      </p:sp>
      <p:sp>
        <p:nvSpPr>
          <p:cNvPr name="TextBox 9" id="9"/>
          <p:cNvSpPr txBox="true"/>
          <p:nvPr/>
        </p:nvSpPr>
        <p:spPr>
          <a:xfrm rot="0">
            <a:off x="2489950" y="2610103"/>
            <a:ext cx="705645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a:rPr>
              <a:t>References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1</a:t>
            </a:r>
          </a:p>
        </p:txBody>
      </p:sp>
      <p:sp>
        <p:nvSpPr>
          <p:cNvPr name="TextBox 5" id="5"/>
          <p:cNvSpPr txBox="true"/>
          <p:nvPr/>
        </p:nvSpPr>
        <p:spPr>
          <a:xfrm rot="0">
            <a:off x="1970789" y="6391494"/>
            <a:ext cx="13936021" cy="635439"/>
          </a:xfrm>
          <a:prstGeom prst="rect">
            <a:avLst/>
          </a:prstGeom>
        </p:spPr>
        <p:txBody>
          <a:bodyPr anchor="t" rtlCol="false" tIns="0" lIns="0" bIns="0" rIns="0">
            <a:spAutoFit/>
          </a:bodyPr>
          <a:lstStyle/>
          <a:p>
            <a:pPr algn="ctr">
              <a:lnSpc>
                <a:spcPts val="5009"/>
              </a:lnSpc>
            </a:pPr>
            <a:r>
              <a:rPr lang="en-US" sz="4281">
                <a:solidFill>
                  <a:srgbClr val="FFFFFF"/>
                </a:solidFill>
                <a:latin typeface="Blueberry"/>
              </a:rPr>
              <a:t>INTRODUCTION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897528" y="5143500"/>
            <a:ext cx="3622517" cy="3622517"/>
          </a:xfrm>
          <a:prstGeom prst="rect">
            <a:avLst/>
          </a:prstGeom>
        </p:spPr>
      </p:pic>
      <p:sp>
        <p:nvSpPr>
          <p:cNvPr name="TextBox 10" id="10"/>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Introduction</a:t>
            </a:r>
          </a:p>
        </p:txBody>
      </p:sp>
      <p:sp>
        <p:nvSpPr>
          <p:cNvPr name="TextBox 11" id="11"/>
          <p:cNvSpPr txBox="true"/>
          <p:nvPr/>
        </p:nvSpPr>
        <p:spPr>
          <a:xfrm rot="0">
            <a:off x="7495989" y="3754399"/>
            <a:ext cx="10352479" cy="1971878"/>
          </a:xfrm>
          <a:prstGeom prst="rect">
            <a:avLst/>
          </a:prstGeom>
        </p:spPr>
        <p:txBody>
          <a:bodyPr anchor="t" rtlCol="false" tIns="0" lIns="0" bIns="0" rIns="0">
            <a:spAutoFit/>
          </a:bodyPr>
          <a:lstStyle/>
          <a:p>
            <a:pPr>
              <a:lnSpc>
                <a:spcPts val="3904"/>
              </a:lnSpc>
            </a:pPr>
            <a:r>
              <a:rPr lang="en-US" sz="3337">
                <a:solidFill>
                  <a:srgbClr val="FFFFFF"/>
                </a:solidFill>
                <a:latin typeface="Roboto Condensed"/>
              </a:rPr>
              <a:t>Many surveillance cameras have been installed in stations, commercial facilities, and city areas to deter crime. However, as the number of cameras increases, the volume of video data has also become massive. </a:t>
            </a:r>
          </a:p>
        </p:txBody>
      </p:sp>
      <p:sp>
        <p:nvSpPr>
          <p:cNvPr name="TextBox 12" id="12"/>
          <p:cNvSpPr txBox="true"/>
          <p:nvPr/>
        </p:nvSpPr>
        <p:spPr>
          <a:xfrm rot="0">
            <a:off x="7495989" y="6088735"/>
            <a:ext cx="9763311" cy="2934456"/>
          </a:xfrm>
          <a:prstGeom prst="rect">
            <a:avLst/>
          </a:prstGeom>
        </p:spPr>
        <p:txBody>
          <a:bodyPr anchor="t" rtlCol="false" tIns="0" lIns="0" bIns="0" rIns="0">
            <a:spAutoFit/>
          </a:bodyPr>
          <a:lstStyle/>
          <a:p>
            <a:pPr>
              <a:lnSpc>
                <a:spcPts val="4683"/>
              </a:lnSpc>
            </a:pPr>
            <a:r>
              <a:rPr lang="en-US" sz="3345">
                <a:solidFill>
                  <a:srgbClr val="FFFFFF"/>
                </a:solidFill>
                <a:latin typeface="Roboto Condensed"/>
              </a:rPr>
              <a:t>These basic actions can be recognized with an average accuracy of 90 percent or more. The proposed Crime Detection System using OpenCV and AI involves detecting movements and identifying the person’s face using computer vision.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a:rPr>
              <a:t>CHAPTER 2</a:t>
            </a:r>
          </a:p>
        </p:txBody>
      </p:sp>
      <p:sp>
        <p:nvSpPr>
          <p:cNvPr name="TextBox 5" id="5"/>
          <p:cNvSpPr txBox="true"/>
          <p:nvPr/>
        </p:nvSpPr>
        <p:spPr>
          <a:xfrm rot="0">
            <a:off x="2141882" y="6401019"/>
            <a:ext cx="13306095" cy="600129"/>
          </a:xfrm>
          <a:prstGeom prst="rect">
            <a:avLst/>
          </a:prstGeom>
        </p:spPr>
        <p:txBody>
          <a:bodyPr anchor="t" rtlCol="false" tIns="0" lIns="0" bIns="0" rIns="0">
            <a:spAutoFit/>
          </a:bodyPr>
          <a:lstStyle/>
          <a:p>
            <a:pPr algn="ctr">
              <a:lnSpc>
                <a:spcPts val="4783"/>
              </a:lnSpc>
            </a:pPr>
            <a:r>
              <a:rPr lang="en-US" sz="4088">
                <a:solidFill>
                  <a:srgbClr val="FFFFFF"/>
                </a:solidFill>
                <a:latin typeface="Blueberry"/>
              </a:rPr>
              <a:t>LITERATURE REVIEW</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DAFGkKOaRis</dc:identifier>
  <dcterms:modified xsi:type="dcterms:W3CDTF">2011-08-01T06:04:30Z</dcterms:modified>
  <cp:revision>1</cp:revision>
  <dc:title>Robbery detection system</dc:title>
</cp:coreProperties>
</file>